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3"/>
  </p:notesMasterIdLst>
  <p:sldIdLst>
    <p:sldId id="256" r:id="rId2"/>
    <p:sldId id="278" r:id="rId3"/>
    <p:sldId id="258" r:id="rId4"/>
    <p:sldId id="259" r:id="rId5"/>
    <p:sldId id="260" r:id="rId6"/>
    <p:sldId id="261" r:id="rId7"/>
    <p:sldId id="262" r:id="rId8"/>
    <p:sldId id="263" r:id="rId9"/>
    <p:sldId id="273" r:id="rId10"/>
    <p:sldId id="269" r:id="rId11"/>
    <p:sldId id="268" r:id="rId12"/>
    <p:sldId id="264" r:id="rId13"/>
    <p:sldId id="271" r:id="rId14"/>
    <p:sldId id="266" r:id="rId15"/>
    <p:sldId id="265" r:id="rId16"/>
    <p:sldId id="270" r:id="rId17"/>
    <p:sldId id="267" r:id="rId18"/>
    <p:sldId id="274" r:id="rId19"/>
    <p:sldId id="275" r:id="rId20"/>
    <p:sldId id="276" r:id="rId21"/>
    <p:sldId id="277" r:id="rId22"/>
  </p:sldIdLst>
  <p:sldSz cx="9144000" cy="6858000" type="screen4x3"/>
  <p:notesSz cx="6858000" cy="9144000"/>
  <p:defaultText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7F66"/>
    <a:srgbClr val="008064"/>
    <a:srgbClr val="F7941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64433" autoAdjust="0"/>
  </p:normalViewPr>
  <p:slideViewPr>
    <p:cSldViewPr>
      <p:cViewPr varScale="1">
        <p:scale>
          <a:sx n="76" d="100"/>
          <a:sy n="76" d="100"/>
        </p:scale>
        <p:origin x="1188" y="54"/>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encabezado"/>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s-MX"/>
          </a:p>
        </p:txBody>
      </p:sp>
      <p:sp>
        <p:nvSpPr>
          <p:cNvPr id="3" name="2 Marcador de fecha"/>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F106AB6-2832-4FDB-A3BE-6279266A6550}" type="datetimeFigureOut">
              <a:rPr lang="es-MX" smtClean="0"/>
              <a:t>28/04/2017</a:t>
            </a:fld>
            <a:endParaRPr lang="es-MX"/>
          </a:p>
        </p:txBody>
      </p:sp>
      <p:sp>
        <p:nvSpPr>
          <p:cNvPr id="4" name="3 Marcador de imagen de diapositiva"/>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s-MX"/>
          </a:p>
        </p:txBody>
      </p:sp>
      <p:sp>
        <p:nvSpPr>
          <p:cNvPr id="5" name="4 Marcador de notas"/>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MX"/>
          </a:p>
        </p:txBody>
      </p:sp>
      <p:sp>
        <p:nvSpPr>
          <p:cNvPr id="6" name="5 Marcador de pie de página"/>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s-MX"/>
          </a:p>
        </p:txBody>
      </p:sp>
      <p:sp>
        <p:nvSpPr>
          <p:cNvPr id="7" name="6 Marcador de número de diapositiva"/>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CC96BE-E71A-4EE5-AEFF-C4D58D5CA09E}" type="slidenum">
              <a:rPr lang="es-MX" smtClean="0"/>
              <a:t>‹Nº›</a:t>
            </a:fld>
            <a:endParaRPr lang="es-MX"/>
          </a:p>
        </p:txBody>
      </p:sp>
    </p:spTree>
    <p:extLst>
      <p:ext uri="{BB962C8B-B14F-4D97-AF65-F5344CB8AC3E}">
        <p14:creationId xmlns:p14="http://schemas.microsoft.com/office/powerpoint/2010/main" val="163371162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latin typeface="Arial" panose="020B0604020202020204" pitchFamily="34" charset="0"/>
                <a:ea typeface="Calibri" panose="020F0502020204030204" pitchFamily="34" charset="0"/>
                <a:cs typeface="Times New Roman" panose="02020603050405020304" pitchFamily="18" charset="0"/>
              </a:rPr>
              <a:t>Conjuntamente   con  el  incremento  del turismo  y la curiosidad por conocer Cuba y  en especial  Varadero, hay una tendencia creciente de personas que viajan en busca de servicios de salud, motivado por el prestigio  alcanzado por nuestro país en este campos y el carácter, humanista  y profesional, que acuñan calidad y ética a los servicios prestados.</a:t>
            </a:r>
            <a:endParaRPr lang="es-MX" dirty="0" smtClean="0"/>
          </a:p>
          <a:p>
            <a:endParaRPr lang="es-MX" dirty="0"/>
          </a:p>
        </p:txBody>
      </p:sp>
      <p:sp>
        <p:nvSpPr>
          <p:cNvPr id="4" name="3 Marcador de número de diapositiva"/>
          <p:cNvSpPr>
            <a:spLocks noGrp="1"/>
          </p:cNvSpPr>
          <p:nvPr>
            <p:ph type="sldNum" sz="quarter" idx="10"/>
          </p:nvPr>
        </p:nvSpPr>
        <p:spPr/>
        <p:txBody>
          <a:bodyPr/>
          <a:lstStyle/>
          <a:p>
            <a:fld id="{90CC96BE-E71A-4EE5-AEFF-C4D58D5CA09E}" type="slidenum">
              <a:rPr lang="es-MX" smtClean="0"/>
              <a:t>1</a:t>
            </a:fld>
            <a:endParaRPr lang="es-MX"/>
          </a:p>
        </p:txBody>
      </p:sp>
    </p:spTree>
    <p:extLst>
      <p:ext uri="{BB962C8B-B14F-4D97-AF65-F5344CB8AC3E}">
        <p14:creationId xmlns:p14="http://schemas.microsoft.com/office/powerpoint/2010/main" val="31427094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US" dirty="0" smtClean="0"/>
              <a:t>En el mundo alrededor del 10 porciento de la</a:t>
            </a:r>
            <a:r>
              <a:rPr lang="es-US" baseline="0" dirty="0" smtClean="0"/>
              <a:t> población mundial tiene un trastorno en la función renal que los hace dependiente de tratamientos de hemodiálisis al menos 3 veces por semanas </a:t>
            </a:r>
            <a:endParaRPr lang="es-US" dirty="0" smtClean="0"/>
          </a:p>
          <a:p>
            <a:r>
              <a:rPr lang="es-US" dirty="0" smtClean="0"/>
              <a:t>Los tratamiento de hemodiálisis consiste en</a:t>
            </a:r>
            <a:r>
              <a:rPr lang="es-US" baseline="0" dirty="0" smtClean="0"/>
              <a:t> la depuración de las sustancias de desechos que se acumulan en el organismo a través de un riñón artificial.</a:t>
            </a:r>
          </a:p>
          <a:p>
            <a:r>
              <a:rPr lang="es-US" baseline="0" dirty="0" smtClean="0"/>
              <a:t>Varadero se ha convertido en los últimos años en un destino turístico muy codiciado, al cual estos paciente no pueden acudir por la no existencia de un centro que les garantizara su tratamiento.</a:t>
            </a:r>
          </a:p>
          <a:p>
            <a:r>
              <a:rPr lang="es-US" baseline="0" dirty="0" smtClean="0"/>
              <a:t>Con la creación de la nueva clínica de hemodiálisis se soluciona lo antes expuesto.</a:t>
            </a:r>
          </a:p>
          <a:p>
            <a:r>
              <a:rPr lang="es-US" baseline="0" dirty="0" smtClean="0"/>
              <a:t>Esta nueva clínica está equipada con tecnología moderna y sofisticada, garantizándole al paciente un tratamiento satisfactorio mientras disfruta de sus vacaciones.</a:t>
            </a:r>
            <a:endParaRPr lang="es-US" dirty="0"/>
          </a:p>
        </p:txBody>
      </p:sp>
      <p:sp>
        <p:nvSpPr>
          <p:cNvPr id="4" name="Marcador de número de diapositiva 3"/>
          <p:cNvSpPr>
            <a:spLocks noGrp="1"/>
          </p:cNvSpPr>
          <p:nvPr>
            <p:ph type="sldNum" sz="quarter" idx="10"/>
          </p:nvPr>
        </p:nvSpPr>
        <p:spPr/>
        <p:txBody>
          <a:bodyPr/>
          <a:lstStyle/>
          <a:p>
            <a:fld id="{90CC96BE-E71A-4EE5-AEFF-C4D58D5CA09E}" type="slidenum">
              <a:rPr lang="es-MX" smtClean="0"/>
              <a:t>9</a:t>
            </a:fld>
            <a:endParaRPr lang="es-MX"/>
          </a:p>
        </p:txBody>
      </p:sp>
    </p:spTree>
    <p:extLst>
      <p:ext uri="{BB962C8B-B14F-4D97-AF65-F5344CB8AC3E}">
        <p14:creationId xmlns:p14="http://schemas.microsoft.com/office/powerpoint/2010/main" val="193123694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Marcador de imagen de diapositiva"/>
          <p:cNvSpPr>
            <a:spLocks noGrp="1" noRot="1" noChangeAspect="1"/>
          </p:cNvSpPr>
          <p:nvPr>
            <p:ph type="sldImg"/>
          </p:nvPr>
        </p:nvSpPr>
        <p:spPr/>
      </p:sp>
      <p:sp>
        <p:nvSpPr>
          <p:cNvPr id="3" name="2 Marcador de notas"/>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s-ES" dirty="0" smtClean="0">
                <a:latin typeface="Arial" panose="020B0604020202020204" pitchFamily="34" charset="0"/>
                <a:ea typeface="Calibri" panose="020F0502020204030204" pitchFamily="34" charset="0"/>
                <a:cs typeface="Times New Roman" panose="02020603050405020304" pitchFamily="18" charset="0"/>
              </a:rPr>
              <a:t>Conjuntamente   con  el  incremento  del turismo  y la curiosidad por conocer Cuba y  en especial  Varadero, hay una tendencia creciente de personas que viajan en busca de servicios de salud, motivado por el prestigio  alcanzado por nuestro país en este campos y el carácter, humanista  y profesional, que acuñan calidad y ética a los servicios prestados.</a:t>
            </a:r>
            <a:endParaRPr lang="es-MX" dirty="0" smtClean="0"/>
          </a:p>
          <a:p>
            <a:endParaRPr lang="es-MX" dirty="0"/>
          </a:p>
        </p:txBody>
      </p:sp>
      <p:sp>
        <p:nvSpPr>
          <p:cNvPr id="4" name="3 Marcador de número de diapositiva"/>
          <p:cNvSpPr>
            <a:spLocks noGrp="1"/>
          </p:cNvSpPr>
          <p:nvPr>
            <p:ph type="sldNum" sz="quarter" idx="10"/>
          </p:nvPr>
        </p:nvSpPr>
        <p:spPr/>
        <p:txBody>
          <a:bodyPr/>
          <a:lstStyle/>
          <a:p>
            <a:fld id="{90CC96BE-E71A-4EE5-AEFF-C4D58D5CA09E}" type="slidenum">
              <a:rPr lang="es-MX" smtClean="0"/>
              <a:t>21</a:t>
            </a:fld>
            <a:endParaRPr lang="es-MX"/>
          </a:p>
        </p:txBody>
      </p:sp>
    </p:spTree>
    <p:extLst>
      <p:ext uri="{BB962C8B-B14F-4D97-AF65-F5344CB8AC3E}">
        <p14:creationId xmlns:p14="http://schemas.microsoft.com/office/powerpoint/2010/main" val="248846622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685800" y="2130425"/>
            <a:ext cx="7772400" cy="1470025"/>
          </a:xfrm>
        </p:spPr>
        <p:txBody>
          <a:bodyPr/>
          <a:lstStyle/>
          <a:p>
            <a:r>
              <a:rPr lang="es-ES" smtClean="0"/>
              <a:t>Haga clic para modificar el estilo de título del patrón</a:t>
            </a:r>
            <a:endParaRPr lang="es-ES"/>
          </a:p>
        </p:txBody>
      </p:sp>
      <p:sp>
        <p:nvSpPr>
          <p:cNvPr id="3" name="2 Subtítulo"/>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smtClean="0"/>
              <a:t>Haga clic para modificar el estilo de subtítulo del patrón</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pic>
        <p:nvPicPr>
          <p:cNvPr id="7" name="Picture 4" descr="Barra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6237312"/>
            <a:ext cx="9144000" cy="62545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Imagen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99792" y="6360448"/>
            <a:ext cx="406493" cy="406493"/>
          </a:xfrm>
          <a:prstGeom prst="rect">
            <a:avLst/>
          </a:prstGeom>
        </p:spPr>
      </p:pic>
      <p:pic>
        <p:nvPicPr>
          <p:cNvPr id="9" name="Imagen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03848" y="6360449"/>
            <a:ext cx="406493" cy="406493"/>
          </a:xfrm>
          <a:prstGeom prst="rect">
            <a:avLst/>
          </a:prstGeom>
        </p:spPr>
      </p:pic>
      <p:sp>
        <p:nvSpPr>
          <p:cNvPr id="10" name="11 Rectángulo"/>
          <p:cNvSpPr/>
          <p:nvPr userDrawn="1"/>
        </p:nvSpPr>
        <p:spPr>
          <a:xfrm>
            <a:off x="251520" y="6216432"/>
            <a:ext cx="9145016" cy="646331"/>
          </a:xfrm>
          <a:prstGeom prst="rect">
            <a:avLst/>
          </a:prstGeom>
          <a:noFill/>
          <a:effectLst>
            <a:glow rad="63500">
              <a:srgbClr val="008064"/>
            </a:glow>
          </a:effectLst>
        </p:spPr>
        <p:txBody>
          <a:bodyPr wrap="square" lIns="91440" tIns="45720" rIns="91440" bIns="45720">
            <a:spAutoFit/>
          </a:bodyPr>
          <a:lstStyle/>
          <a:p>
            <a:r>
              <a:rPr lang="es-ES" sz="3600" dirty="0">
                <a:ln w="12700">
                  <a:noFill/>
                  <a:prstDash val="solid"/>
                </a:ln>
                <a:solidFill>
                  <a:srgbClr val="F7941F"/>
                </a:solidFill>
                <a:effectLst/>
                <a:latin typeface="Narkisim" panose="020E0502050101010101" pitchFamily="34" charset="-79"/>
                <a:cs typeface="Narkisim" panose="020E0502050101010101" pitchFamily="34" charset="-79"/>
              </a:rPr>
              <a:t>Síguenos en</a:t>
            </a:r>
            <a:r>
              <a:rPr lang="es-ES" sz="3600" dirty="0" smtClean="0">
                <a:ln w="12700">
                  <a:noFill/>
                  <a:prstDash val="solid"/>
                </a:ln>
                <a:solidFill>
                  <a:srgbClr val="F7941F"/>
                </a:solidFill>
                <a:effectLst/>
                <a:latin typeface="Narkisim" panose="020E0502050101010101" pitchFamily="34" charset="-79"/>
                <a:cs typeface="Narkisim" panose="020E0502050101010101" pitchFamily="34" charset="-79"/>
              </a:rPr>
              <a:t>:         </a:t>
            </a:r>
            <a:r>
              <a:rPr lang="es-ES" sz="3600" dirty="0" err="1" smtClean="0">
                <a:ln w="12700">
                  <a:noFill/>
                  <a:prstDash val="solid"/>
                </a:ln>
                <a:solidFill>
                  <a:schemeClr val="bg1"/>
                </a:solidFill>
                <a:effectLst/>
                <a:latin typeface="Narkisim" panose="020E0502050101010101" pitchFamily="34" charset="-79"/>
                <a:cs typeface="Narkisim" panose="020E0502050101010101" pitchFamily="34" charset="-79"/>
              </a:rPr>
              <a:t>smcvaradero</a:t>
            </a:r>
            <a:endParaRPr lang="es-ES" sz="3600" dirty="0">
              <a:ln w="12700">
                <a:noFill/>
                <a:prstDash val="solid"/>
              </a:ln>
              <a:solidFill>
                <a:schemeClr val="bg1"/>
              </a:solidFill>
              <a:effectLst/>
              <a:latin typeface="Narkisim" panose="020E0502050101010101" pitchFamily="34" charset="-79"/>
              <a:cs typeface="Narkisim" panose="020E0502050101010101" pitchFamily="34" charset="-79"/>
            </a:endParaRPr>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629400" y="274638"/>
            <a:ext cx="2057400" cy="5851525"/>
          </a:xfrm>
        </p:spPr>
        <p:txBody>
          <a:bodyPr vert="eaVert"/>
          <a:lstStyle/>
          <a:p>
            <a:r>
              <a:rPr lang="es-ES" smtClean="0"/>
              <a:t>Haga clic para modificar el estilo de título del patrón</a:t>
            </a:r>
            <a:endParaRPr lang="es-ES"/>
          </a:p>
        </p:txBody>
      </p:sp>
      <p:sp>
        <p:nvSpPr>
          <p:cNvPr id="3" name="2 Marcador de texto vertical"/>
          <p:cNvSpPr>
            <a:spLocks noGrp="1"/>
          </p:cNvSpPr>
          <p:nvPr>
            <p:ph type="body" orient="vert" idx="1"/>
          </p:nvPr>
        </p:nvSpPr>
        <p:spPr>
          <a:xfrm>
            <a:off x="457200" y="274638"/>
            <a:ext cx="6019800" cy="5851525"/>
          </a:xfrm>
        </p:spPr>
        <p:txBody>
          <a:bodyPr vert="eaVert"/>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idx="1"/>
          </p:nvPr>
        </p:nvSpPr>
        <p:spPr/>
        <p:txBody>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pic>
        <p:nvPicPr>
          <p:cNvPr id="7" name="Picture 4" descr="Barras"/>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6237312"/>
            <a:ext cx="9144000" cy="625451"/>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8" name="Imagen 7"/>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699792" y="6360448"/>
            <a:ext cx="406493" cy="406493"/>
          </a:xfrm>
          <a:prstGeom prst="rect">
            <a:avLst/>
          </a:prstGeom>
        </p:spPr>
      </p:pic>
      <p:pic>
        <p:nvPicPr>
          <p:cNvPr id="9" name="Imagen 8"/>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3203848" y="6360449"/>
            <a:ext cx="406493" cy="406493"/>
          </a:xfrm>
          <a:prstGeom prst="rect">
            <a:avLst/>
          </a:prstGeom>
        </p:spPr>
      </p:pic>
      <p:sp>
        <p:nvSpPr>
          <p:cNvPr id="10" name="11 Rectángulo"/>
          <p:cNvSpPr/>
          <p:nvPr userDrawn="1"/>
        </p:nvSpPr>
        <p:spPr>
          <a:xfrm>
            <a:off x="251520" y="6216432"/>
            <a:ext cx="9145016" cy="646331"/>
          </a:xfrm>
          <a:prstGeom prst="rect">
            <a:avLst/>
          </a:prstGeom>
          <a:noFill/>
          <a:effectLst>
            <a:glow rad="63500">
              <a:srgbClr val="008064"/>
            </a:glow>
          </a:effectLst>
        </p:spPr>
        <p:txBody>
          <a:bodyPr wrap="square" lIns="91440" tIns="45720" rIns="91440" bIns="45720">
            <a:spAutoFit/>
          </a:bodyPr>
          <a:lstStyle/>
          <a:p>
            <a:r>
              <a:rPr lang="es-ES" sz="3600" dirty="0">
                <a:ln w="12700">
                  <a:noFill/>
                  <a:prstDash val="solid"/>
                </a:ln>
                <a:solidFill>
                  <a:srgbClr val="F7941F"/>
                </a:solidFill>
                <a:effectLst/>
                <a:latin typeface="Narkisim" panose="020E0502050101010101" pitchFamily="34" charset="-79"/>
                <a:cs typeface="Narkisim" panose="020E0502050101010101" pitchFamily="34" charset="-79"/>
              </a:rPr>
              <a:t>Síguenos en</a:t>
            </a:r>
            <a:r>
              <a:rPr lang="es-ES" sz="3600" dirty="0" smtClean="0">
                <a:ln w="12700">
                  <a:noFill/>
                  <a:prstDash val="solid"/>
                </a:ln>
                <a:solidFill>
                  <a:srgbClr val="F7941F"/>
                </a:solidFill>
                <a:effectLst/>
                <a:latin typeface="Narkisim" panose="020E0502050101010101" pitchFamily="34" charset="-79"/>
                <a:cs typeface="Narkisim" panose="020E0502050101010101" pitchFamily="34" charset="-79"/>
              </a:rPr>
              <a:t>:         </a:t>
            </a:r>
            <a:r>
              <a:rPr lang="es-ES" sz="3600" dirty="0" err="1" smtClean="0">
                <a:ln w="12700">
                  <a:noFill/>
                  <a:prstDash val="solid"/>
                </a:ln>
                <a:solidFill>
                  <a:schemeClr val="bg1"/>
                </a:solidFill>
                <a:effectLst/>
                <a:latin typeface="Narkisim" panose="020E0502050101010101" pitchFamily="34" charset="-79"/>
                <a:cs typeface="Narkisim" panose="020E0502050101010101" pitchFamily="34" charset="-79"/>
              </a:rPr>
              <a:t>smcvaradero</a:t>
            </a:r>
            <a:endParaRPr lang="es-ES" sz="3600" dirty="0">
              <a:ln w="12700">
                <a:noFill/>
                <a:prstDash val="solid"/>
              </a:ln>
              <a:solidFill>
                <a:schemeClr val="bg1"/>
              </a:solidFill>
              <a:effectLst/>
              <a:latin typeface="Narkisim" panose="020E0502050101010101" pitchFamily="34" charset="-79"/>
              <a:cs typeface="Narkisim" panose="020E0502050101010101" pitchFamily="34" charset="-79"/>
            </a:endParaRPr>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722313" y="4406900"/>
            <a:ext cx="7772400" cy="1362075"/>
          </a:xfrm>
        </p:spPr>
        <p:txBody>
          <a:bodyPr anchor="t"/>
          <a:lstStyle>
            <a:lvl1pPr algn="l">
              <a:defRPr sz="4000" b="1" cap="all"/>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smtClean="0"/>
              <a:t>Haga clic para modificar el estilo de texto del patrón</a:t>
            </a:r>
          </a:p>
        </p:txBody>
      </p:sp>
      <p:sp>
        <p:nvSpPr>
          <p:cNvPr id="4" name="3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5" name="4 Marcador de pie de página"/>
          <p:cNvSpPr>
            <a:spLocks noGrp="1"/>
          </p:cNvSpPr>
          <p:nvPr>
            <p:ph type="ftr" sz="quarter" idx="11"/>
          </p:nvPr>
        </p:nvSpPr>
        <p:spPr/>
        <p:txBody>
          <a:bodyPr/>
          <a:lstStyle/>
          <a:p>
            <a:endParaRPr lang="es-ES"/>
          </a:p>
        </p:txBody>
      </p:sp>
      <p:sp>
        <p:nvSpPr>
          <p:cNvPr id="6" name="5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contenido"/>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contenido"/>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4" name="3 Marcador de contenido"/>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5" name="4 Marcador de texto"/>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smtClean="0"/>
              <a:t>Haga clic para modificar el estilo de texto del patrón</a:t>
            </a:r>
          </a:p>
        </p:txBody>
      </p:sp>
      <p:sp>
        <p:nvSpPr>
          <p:cNvPr id="6" name="5 Marcador de contenido"/>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7" name="6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8" name="7 Marcador de pie de página"/>
          <p:cNvSpPr>
            <a:spLocks noGrp="1"/>
          </p:cNvSpPr>
          <p:nvPr>
            <p:ph type="ftr" sz="quarter" idx="11"/>
          </p:nvPr>
        </p:nvSpPr>
        <p:spPr/>
        <p:txBody>
          <a:bodyPr/>
          <a:lstStyle/>
          <a:p>
            <a:endParaRPr lang="es-ES"/>
          </a:p>
        </p:txBody>
      </p:sp>
      <p:sp>
        <p:nvSpPr>
          <p:cNvPr id="9" name="8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smtClean="0"/>
              <a:t>Haga clic para modificar el estilo de título del patrón</a:t>
            </a:r>
            <a:endParaRPr lang="es-ES"/>
          </a:p>
        </p:txBody>
      </p:sp>
      <p:sp>
        <p:nvSpPr>
          <p:cNvPr id="3" name="2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4" name="3 Marcador de pie de página"/>
          <p:cNvSpPr>
            <a:spLocks noGrp="1"/>
          </p:cNvSpPr>
          <p:nvPr>
            <p:ph type="ftr" sz="quarter" idx="11"/>
          </p:nvPr>
        </p:nvSpPr>
        <p:spPr/>
        <p:txBody>
          <a:bodyPr/>
          <a:lstStyle/>
          <a:p>
            <a:endParaRPr lang="es-ES"/>
          </a:p>
        </p:txBody>
      </p:sp>
      <p:sp>
        <p:nvSpPr>
          <p:cNvPr id="5" name="4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3" name="2 Marcador de pie de página"/>
          <p:cNvSpPr>
            <a:spLocks noGrp="1"/>
          </p:cNvSpPr>
          <p:nvPr>
            <p:ph type="ftr" sz="quarter" idx="11"/>
          </p:nvPr>
        </p:nvSpPr>
        <p:spPr/>
        <p:txBody>
          <a:bodyPr/>
          <a:lstStyle/>
          <a:p>
            <a:endParaRPr lang="es-ES"/>
          </a:p>
        </p:txBody>
      </p:sp>
      <p:sp>
        <p:nvSpPr>
          <p:cNvPr id="4" name="3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457200" y="273050"/>
            <a:ext cx="3008313" cy="1162050"/>
          </a:xfrm>
        </p:spPr>
        <p:txBody>
          <a:bodyPr anchor="b"/>
          <a:lstStyle>
            <a:lvl1pPr algn="l">
              <a:defRPr sz="2000" b="1"/>
            </a:lvl1pPr>
          </a:lstStyle>
          <a:p>
            <a:r>
              <a:rPr lang="es-ES" smtClean="0"/>
              <a:t>Haga clic para modificar el estilo de título del patrón</a:t>
            </a:r>
            <a:endParaRPr lang="es-ES"/>
          </a:p>
        </p:txBody>
      </p:sp>
      <p:sp>
        <p:nvSpPr>
          <p:cNvPr id="3" name="2 Marcador de contenido"/>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texto"/>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1792288" y="4800600"/>
            <a:ext cx="5486400" cy="566738"/>
          </a:xfrm>
        </p:spPr>
        <p:txBody>
          <a:bodyPr anchor="b"/>
          <a:lstStyle>
            <a:lvl1pPr algn="l">
              <a:defRPr sz="2000" b="1"/>
            </a:lvl1pPr>
          </a:lstStyle>
          <a:p>
            <a:r>
              <a:rPr lang="es-ES" smtClean="0"/>
              <a:t>Haga clic para modificar el estilo de título del patrón</a:t>
            </a:r>
            <a:endParaRPr lang="es-ES"/>
          </a:p>
        </p:txBody>
      </p:sp>
      <p:sp>
        <p:nvSpPr>
          <p:cNvPr id="3" name="2 Marcador de posición de imagen"/>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ES"/>
          </a:p>
        </p:txBody>
      </p:sp>
      <p:sp>
        <p:nvSpPr>
          <p:cNvPr id="4" name="3 Marcador de texto"/>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smtClean="0"/>
              <a:t>Haga clic para modificar el estilo de texto del patrón</a:t>
            </a:r>
          </a:p>
        </p:txBody>
      </p:sp>
      <p:sp>
        <p:nvSpPr>
          <p:cNvPr id="5" name="4 Marcador de fecha"/>
          <p:cNvSpPr>
            <a:spLocks noGrp="1"/>
          </p:cNvSpPr>
          <p:nvPr>
            <p:ph type="dt" sz="half" idx="10"/>
          </p:nvPr>
        </p:nvSpPr>
        <p:spPr/>
        <p:txBody>
          <a:bodyPr/>
          <a:lstStyle/>
          <a:p>
            <a:fld id="{7A847CFC-816F-41D0-AAC0-9BF4FEBC753E}" type="datetimeFigureOut">
              <a:rPr lang="es-ES" smtClean="0"/>
              <a:t>28/04/2017</a:t>
            </a:fld>
            <a:endParaRPr lang="es-ES"/>
          </a:p>
        </p:txBody>
      </p:sp>
      <p:sp>
        <p:nvSpPr>
          <p:cNvPr id="6" name="5 Marcador de pie de página"/>
          <p:cNvSpPr>
            <a:spLocks noGrp="1"/>
          </p:cNvSpPr>
          <p:nvPr>
            <p:ph type="ftr" sz="quarter" idx="11"/>
          </p:nvPr>
        </p:nvSpPr>
        <p:spPr/>
        <p:txBody>
          <a:bodyPr/>
          <a:lstStyle/>
          <a:p>
            <a:endParaRPr lang="es-ES"/>
          </a:p>
        </p:txBody>
      </p:sp>
      <p:sp>
        <p:nvSpPr>
          <p:cNvPr id="7" name="6 Marcador de número de diapositiva"/>
          <p:cNvSpPr>
            <a:spLocks noGrp="1"/>
          </p:cNvSpPr>
          <p:nvPr>
            <p:ph type="sldNum" sz="quarter" idx="12"/>
          </p:nvPr>
        </p:nvSpPr>
        <p:spPr/>
        <p:txBody>
          <a:bodyPr/>
          <a:lstStyle/>
          <a:p>
            <a:fld id="{132FADFE-3B8F-471C-ABF0-DBC7717ECBBC}" type="slidenum">
              <a:rPr lang="es-ES" smtClean="0"/>
              <a:t>‹Nº›</a:t>
            </a:fld>
            <a:endParaRPr lang="es-E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Marcador de título"/>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s-ES" smtClean="0"/>
              <a:t>Haga clic para modificar el estilo de título del patrón</a:t>
            </a:r>
            <a:endParaRPr lang="es-ES"/>
          </a:p>
        </p:txBody>
      </p:sp>
      <p:sp>
        <p:nvSpPr>
          <p:cNvPr id="3" name="2 Marcador de texto"/>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s-ES" smtClean="0"/>
              <a:t>Haga clic para modificar el estilo de texto del patrón</a:t>
            </a:r>
          </a:p>
          <a:p>
            <a:pPr lvl="1"/>
            <a:r>
              <a:rPr lang="es-ES" smtClean="0"/>
              <a:t>Segundo nivel</a:t>
            </a:r>
          </a:p>
          <a:p>
            <a:pPr lvl="2"/>
            <a:r>
              <a:rPr lang="es-ES" smtClean="0"/>
              <a:t>Tercer nivel</a:t>
            </a:r>
          </a:p>
          <a:p>
            <a:pPr lvl="3"/>
            <a:r>
              <a:rPr lang="es-ES" smtClean="0"/>
              <a:t>Cuarto nivel</a:t>
            </a:r>
          </a:p>
          <a:p>
            <a:pPr lvl="4"/>
            <a:r>
              <a:rPr lang="es-ES" smtClean="0"/>
              <a:t>Quinto nivel</a:t>
            </a:r>
            <a:endParaRPr lang="es-ES"/>
          </a:p>
        </p:txBody>
      </p:sp>
      <p:sp>
        <p:nvSpPr>
          <p:cNvPr id="4" name="3 Marcador de fecha"/>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A847CFC-816F-41D0-AAC0-9BF4FEBC753E}" type="datetimeFigureOut">
              <a:rPr lang="es-ES" smtClean="0"/>
              <a:t>28/04/2017</a:t>
            </a:fld>
            <a:endParaRPr lang="es-ES"/>
          </a:p>
        </p:txBody>
      </p:sp>
      <p:sp>
        <p:nvSpPr>
          <p:cNvPr id="5" name="4 Marcador de pie de página"/>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ES"/>
          </a:p>
        </p:txBody>
      </p:sp>
      <p:sp>
        <p:nvSpPr>
          <p:cNvPr id="6" name="5 Marcador de número de diapositiva"/>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32FADFE-3B8F-471C-ABF0-DBC7717ECBBC}" type="slidenum">
              <a:rPr lang="es-ES" smtClean="0"/>
              <a:t>‹Nº›</a:t>
            </a:fld>
            <a:endParaRPr lang="es-E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6.jpeg"/><Relationship Id="rId4" Type="http://schemas.openxmlformats.org/officeDocument/2006/relationships/image" Target="../media/image4.png"/></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7.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8.jpeg"/><Relationship Id="rId4" Type="http://schemas.openxmlformats.org/officeDocument/2006/relationships/image" Target="../media/image4.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9.jpeg"/><Relationship Id="rId4" Type="http://schemas.openxmlformats.org/officeDocument/2006/relationships/image" Target="../media/image4.png"/></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0.jpeg"/><Relationship Id="rId4" Type="http://schemas.openxmlformats.org/officeDocument/2006/relationships/image" Target="../media/image4.png"/></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1.jpeg"/><Relationship Id="rId4" Type="http://schemas.openxmlformats.org/officeDocument/2006/relationships/image" Target="../media/image4.png"/></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2.jpeg"/><Relationship Id="rId4" Type="http://schemas.openxmlformats.org/officeDocument/2006/relationships/image" Target="../media/image4.png"/></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3.jpeg"/><Relationship Id="rId4"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4.png"/></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6.png"/><Relationship Id="rId4" Type="http://schemas.openxmlformats.org/officeDocument/2006/relationships/image" Target="../media/image1.png"/></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png"/><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1.jpeg"/><Relationship Id="rId4"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7.png"/><Relationship Id="rId1" Type="http://schemas.openxmlformats.org/officeDocument/2006/relationships/slideLayout" Target="../slideLayouts/slideLayout1.xml"/><Relationship Id="rId5" Type="http://schemas.openxmlformats.org/officeDocument/2006/relationships/image" Target="../media/image13.jpe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arco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988840"/>
            <a:ext cx="8856984" cy="309634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descr="ClinicaDelSol_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1390" y="364703"/>
            <a:ext cx="2589212" cy="14081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3 Rectángulo"/>
          <p:cNvSpPr/>
          <p:nvPr/>
        </p:nvSpPr>
        <p:spPr>
          <a:xfrm>
            <a:off x="2020723" y="2132856"/>
            <a:ext cx="5030544" cy="2585323"/>
          </a:xfrm>
          <a:prstGeom prst="rect">
            <a:avLst/>
          </a:prstGeom>
          <a:noFill/>
          <a:effectLst>
            <a:glow rad="63500">
              <a:srgbClr val="008064"/>
            </a:glow>
          </a:effectLst>
        </p:spPr>
        <p:txBody>
          <a:bodyPr wrap="none" lIns="91440" tIns="45720" rIns="91440" bIns="45720">
            <a:spAutoFit/>
          </a:bodyPr>
          <a:lstStyle/>
          <a:p>
            <a:pPr algn="ctr"/>
            <a:r>
              <a:rPr lang="es-ES" sz="5400" b="1" cap="none" spc="0" dirty="0" smtClean="0">
                <a:ln w="12700">
                  <a:noFill/>
                  <a:prstDash val="solid"/>
                </a:ln>
                <a:solidFill>
                  <a:srgbClr val="007F66"/>
                </a:solidFill>
                <a:effectLst/>
                <a:latin typeface="Narkisim" panose="020E0502050101010101" pitchFamily="34" charset="-79"/>
                <a:cs typeface="Narkisim" panose="020E0502050101010101" pitchFamily="34" charset="-79"/>
              </a:rPr>
              <a:t>Lanzamiento</a:t>
            </a:r>
          </a:p>
          <a:p>
            <a:pPr algn="ctr"/>
            <a:r>
              <a:rPr lang="es-ES" sz="5400" b="1" cap="none" spc="0" dirty="0" smtClean="0">
                <a:ln w="12700">
                  <a:noFill/>
                  <a:prstDash val="solid"/>
                </a:ln>
                <a:solidFill>
                  <a:srgbClr val="007F66"/>
                </a:solidFill>
                <a:effectLst/>
                <a:latin typeface="Narkisim" panose="020E0502050101010101" pitchFamily="34" charset="-79"/>
                <a:cs typeface="Narkisim" panose="020E0502050101010101" pitchFamily="34" charset="-79"/>
              </a:rPr>
              <a:t> de </a:t>
            </a:r>
          </a:p>
          <a:p>
            <a:pPr algn="ctr"/>
            <a:r>
              <a:rPr lang="es-ES" sz="5400" b="1" cap="none" spc="0" dirty="0" smtClean="0">
                <a:ln w="12700">
                  <a:noFill/>
                  <a:prstDash val="solid"/>
                </a:ln>
                <a:solidFill>
                  <a:srgbClr val="007F66"/>
                </a:solidFill>
                <a:effectLst/>
                <a:latin typeface="Narkisim" panose="020E0502050101010101" pitchFamily="34" charset="-79"/>
                <a:cs typeface="Narkisim" panose="020E0502050101010101" pitchFamily="34" charset="-79"/>
              </a:rPr>
              <a:t>Nuevos Productos</a:t>
            </a:r>
            <a:endParaRPr lang="es-ES" sz="5400" b="1" cap="none" spc="0" dirty="0">
              <a:ln w="12700">
                <a:noFill/>
                <a:prstDash val="solid"/>
              </a:ln>
              <a:solidFill>
                <a:srgbClr val="007F66"/>
              </a:solidFill>
              <a:effectLst/>
              <a:latin typeface="Narkisim" panose="020E0502050101010101" pitchFamily="34" charset="-79"/>
              <a:cs typeface="Narkisim" panose="020E0502050101010101" pitchFamily="34" charset="-79"/>
            </a:endParaRPr>
          </a:p>
        </p:txBody>
      </p:sp>
      <p:sp>
        <p:nvSpPr>
          <p:cNvPr id="9" name="8 Rectángulo"/>
          <p:cNvSpPr/>
          <p:nvPr/>
        </p:nvSpPr>
        <p:spPr>
          <a:xfrm>
            <a:off x="1907704" y="5157192"/>
            <a:ext cx="5654112" cy="954107"/>
          </a:xfrm>
          <a:prstGeom prst="rect">
            <a:avLst/>
          </a:prstGeom>
          <a:noFill/>
          <a:effectLst>
            <a:glow rad="63500">
              <a:srgbClr val="008064"/>
            </a:glow>
          </a:effectLst>
        </p:spPr>
        <p:txBody>
          <a:bodyPr wrap="none" lIns="91440" tIns="45720" rIns="91440" bIns="45720">
            <a:spAutoFit/>
          </a:bodyPr>
          <a:lstStyle/>
          <a:p>
            <a:pPr algn="ctr"/>
            <a:r>
              <a:rPr lang="es-ES" sz="2800" dirty="0">
                <a:ln w="12700">
                  <a:noFill/>
                  <a:prstDash val="solid"/>
                </a:ln>
                <a:solidFill>
                  <a:srgbClr val="007F66"/>
                </a:solidFill>
                <a:effectLst/>
                <a:latin typeface="Narkisim" panose="020E0502050101010101" pitchFamily="34" charset="-79"/>
                <a:cs typeface="Narkisim" panose="020E0502050101010101" pitchFamily="34" charset="-79"/>
              </a:rPr>
              <a:t>Centro de Convenciones Plaza </a:t>
            </a:r>
            <a:r>
              <a:rPr lang="es-ES" sz="2800" dirty="0" smtClean="0">
                <a:ln w="12700">
                  <a:noFill/>
                  <a:prstDash val="solid"/>
                </a:ln>
                <a:solidFill>
                  <a:srgbClr val="007F66"/>
                </a:solidFill>
                <a:effectLst/>
                <a:latin typeface="Narkisim" panose="020E0502050101010101" pitchFamily="34" charset="-79"/>
                <a:cs typeface="Narkisim" panose="020E0502050101010101" pitchFamily="34" charset="-79"/>
              </a:rPr>
              <a:t>América</a:t>
            </a:r>
            <a:endParaRPr lang="es-ES" sz="2800" dirty="0">
              <a:ln w="12700">
                <a:noFill/>
                <a:prstDash val="solid"/>
              </a:ln>
              <a:solidFill>
                <a:srgbClr val="007F66"/>
              </a:solidFill>
              <a:effectLst/>
              <a:latin typeface="Narkisim" panose="020E0502050101010101" pitchFamily="34" charset="-79"/>
              <a:cs typeface="Narkisim" panose="020E0502050101010101" pitchFamily="34" charset="-79"/>
            </a:endParaRPr>
          </a:p>
          <a:p>
            <a:pPr algn="ctr"/>
            <a:r>
              <a:rPr lang="es-ES" sz="2800" dirty="0" smtClean="0">
                <a:ln w="12700">
                  <a:noFill/>
                  <a:prstDash val="solid"/>
                </a:ln>
                <a:solidFill>
                  <a:srgbClr val="F7941F"/>
                </a:solidFill>
                <a:effectLst/>
                <a:latin typeface="Narkisim" panose="020E0502050101010101" pitchFamily="34" charset="-79"/>
                <a:cs typeface="Narkisim" panose="020E0502050101010101" pitchFamily="34" charset="-79"/>
              </a:rPr>
              <a:t>Varadero</a:t>
            </a:r>
            <a:r>
              <a:rPr lang="es-ES" sz="2800" dirty="0">
                <a:ln w="12700">
                  <a:noFill/>
                  <a:prstDash val="solid"/>
                </a:ln>
                <a:solidFill>
                  <a:srgbClr val="F7941F"/>
                </a:solidFill>
                <a:effectLst/>
                <a:latin typeface="Narkisim" panose="020E0502050101010101" pitchFamily="34" charset="-79"/>
                <a:cs typeface="Narkisim" panose="020E0502050101010101" pitchFamily="34" charset="-79"/>
              </a:rPr>
              <a:t>, Cuba. </a:t>
            </a:r>
            <a:r>
              <a:rPr lang="es-ES" sz="2800" dirty="0" smtClean="0">
                <a:ln w="12700">
                  <a:noFill/>
                  <a:prstDash val="solid"/>
                </a:ln>
                <a:solidFill>
                  <a:srgbClr val="F7941F"/>
                </a:solidFill>
                <a:effectLst/>
                <a:latin typeface="Narkisim" panose="020E0502050101010101" pitchFamily="34" charset="-79"/>
                <a:cs typeface="Narkisim" panose="020E0502050101010101" pitchFamily="34" charset="-79"/>
              </a:rPr>
              <a:t>28 </a:t>
            </a:r>
            <a:r>
              <a:rPr lang="es-ES" sz="2800" dirty="0">
                <a:ln w="12700">
                  <a:noFill/>
                  <a:prstDash val="solid"/>
                </a:ln>
                <a:solidFill>
                  <a:srgbClr val="F7941F"/>
                </a:solidFill>
                <a:effectLst/>
                <a:latin typeface="Narkisim" panose="020E0502050101010101" pitchFamily="34" charset="-79"/>
                <a:cs typeface="Narkisim" panose="020E0502050101010101" pitchFamily="34" charset="-79"/>
              </a:rPr>
              <a:t>abril 2017</a:t>
            </a:r>
          </a:p>
        </p:txBody>
      </p:sp>
    </p:spTree>
    <p:extLst>
      <p:ext uri="{BB962C8B-B14F-4D97-AF65-F5344CB8AC3E}">
        <p14:creationId xmlns:p14="http://schemas.microsoft.com/office/powerpoint/2010/main" val="64277984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11266" name="Picture 2" descr="C:\Users\Nene\Desktop\Screenshot_2017-04-27-23-03-36[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5536" y="2348880"/>
            <a:ext cx="3294112" cy="325449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3" name="12 Rectángulo"/>
          <p:cNvSpPr/>
          <p:nvPr/>
        </p:nvSpPr>
        <p:spPr>
          <a:xfrm>
            <a:off x="4168756" y="3164372"/>
            <a:ext cx="4485523" cy="1200329"/>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solidFill>
                  <a:srgbClr val="F7941F"/>
                </a:solidFill>
                <a:effectLst/>
                <a:latin typeface="Narkisim" panose="020E0502050101010101" pitchFamily="34" charset="-79"/>
                <a:cs typeface="Narkisim" panose="020E0502050101010101" pitchFamily="34" charset="-79"/>
              </a:rPr>
              <a:t>Ubicado</a:t>
            </a:r>
          </a:p>
          <a:p>
            <a:pPr algn="ctr"/>
            <a:r>
              <a:rPr lang="es-ES" sz="3600" dirty="0">
                <a:ln w="12700">
                  <a:noFill/>
                  <a:prstDash val="solid"/>
                </a:ln>
                <a:solidFill>
                  <a:srgbClr val="F7941F"/>
                </a:solidFill>
                <a:effectLst/>
                <a:latin typeface="Narkisim" panose="020E0502050101010101" pitchFamily="34" charset="-79"/>
                <a:cs typeface="Narkisim" panose="020E0502050101010101" pitchFamily="34" charset="-79"/>
              </a:rPr>
              <a:t>Calle 60 y Ave. Segunda</a:t>
            </a:r>
          </a:p>
        </p:txBody>
      </p:sp>
      <p:sp>
        <p:nvSpPr>
          <p:cNvPr id="15" name="11 Rectángulo"/>
          <p:cNvSpPr/>
          <p:nvPr/>
        </p:nvSpPr>
        <p:spPr>
          <a:xfrm>
            <a:off x="107504" y="182250"/>
            <a:ext cx="9145016" cy="1446550"/>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Bienestar y </a:t>
            </a:r>
          </a:p>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Calidad de Vida</a:t>
            </a:r>
          </a:p>
        </p:txBody>
      </p:sp>
    </p:spTree>
    <p:extLst>
      <p:ext uri="{BB962C8B-B14F-4D97-AF65-F5344CB8AC3E}">
        <p14:creationId xmlns:p14="http://schemas.microsoft.com/office/powerpoint/2010/main" val="97593791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9219" name="Picture 3" descr="H:\fotos para\mascarilla3.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18271" r="14145" b="19801"/>
          <a:stretch/>
        </p:blipFill>
        <p:spPr bwMode="auto">
          <a:xfrm>
            <a:off x="435175" y="2172488"/>
            <a:ext cx="2893267" cy="363277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4"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5" name="11 Rectángulo"/>
          <p:cNvSpPr/>
          <p:nvPr/>
        </p:nvSpPr>
        <p:spPr>
          <a:xfrm>
            <a:off x="107504" y="182250"/>
            <a:ext cx="9145016" cy="1446550"/>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Bienestar y </a:t>
            </a:r>
          </a:p>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Calidad de Vida</a:t>
            </a:r>
          </a:p>
        </p:txBody>
      </p:sp>
      <p:sp>
        <p:nvSpPr>
          <p:cNvPr id="2" name="Rectángulo 1"/>
          <p:cNvSpPr/>
          <p:nvPr/>
        </p:nvSpPr>
        <p:spPr>
          <a:xfrm>
            <a:off x="3491880" y="2482198"/>
            <a:ext cx="4572000" cy="3207032"/>
          </a:xfrm>
          <a:prstGeom prst="rect">
            <a:avLst/>
          </a:prstGeom>
        </p:spPr>
        <p:txBody>
          <a:bodyPr>
            <a:spAutoFit/>
          </a:bodyPr>
          <a:lstStyle/>
          <a:p>
            <a:pPr>
              <a:lnSpc>
                <a:spcPct val="115000"/>
              </a:lnSpc>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COSMETOLOGÍA :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marR="0" lvl="0" indent="-342900">
              <a:lnSpc>
                <a:spcPct val="115000"/>
              </a:lnSpc>
              <a:spcBef>
                <a:spcPts val="0"/>
              </a:spcBef>
              <a:spcAft>
                <a:spcPts val="0"/>
              </a:spcAft>
              <a:buFont typeface="Wingdings" panose="05000000000000000000" pitchFamily="2" charset="2"/>
              <a:buChar char="§"/>
              <a:tabLst>
                <a:tab pos="457200" algn="l"/>
              </a:tabLst>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Limpieza  </a:t>
            </a:r>
            <a:r>
              <a:rPr lang="es-ES" sz="2200">
                <a:ln w="12700">
                  <a:noFill/>
                  <a:prstDash val="solid"/>
                </a:ln>
                <a:solidFill>
                  <a:srgbClr val="008064"/>
                </a:solidFill>
                <a:effectLst/>
                <a:latin typeface="Narkisim" panose="020E0502050101010101" pitchFamily="34" charset="-79"/>
                <a:cs typeface="Narkisim" panose="020E0502050101010101" pitchFamily="34" charset="-79"/>
              </a:rPr>
              <a:t>facial </a:t>
            </a:r>
            <a:r>
              <a:rPr lang="es-ES" sz="2200" smtClean="0">
                <a:ln w="12700">
                  <a:noFill/>
                  <a:prstDash val="solid"/>
                </a:ln>
                <a:solidFill>
                  <a:srgbClr val="008064"/>
                </a:solidFill>
                <a:effectLst/>
                <a:latin typeface="Narkisim" panose="020E0502050101010101" pitchFamily="34" charset="-79"/>
                <a:cs typeface="Narkisim" panose="020E0502050101010101" pitchFamily="34" charset="-79"/>
              </a:rPr>
              <a:t>en todo </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tipo de   pieles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marR="0" lvl="0" indent="-342900">
              <a:lnSpc>
                <a:spcPct val="115000"/>
              </a:lnSpc>
              <a:spcBef>
                <a:spcPts val="0"/>
              </a:spcBef>
              <a:spcAft>
                <a:spcPts val="0"/>
              </a:spcAft>
              <a:buFont typeface="Wingdings" panose="05000000000000000000" pitchFamily="2" charset="2"/>
              <a:buChar char="§"/>
              <a:tabLst>
                <a:tab pos="457200" algn="l"/>
              </a:tabLst>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Higiene básica   facial exfoliación  con cremas y cepillos  </a:t>
            </a: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brossoge</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marR="0" lvl="0" indent="-342900">
              <a:lnSpc>
                <a:spcPct val="115000"/>
              </a:lnSpc>
              <a:spcBef>
                <a:spcPts val="0"/>
              </a:spcBef>
              <a:spcAft>
                <a:spcPts val="0"/>
              </a:spcAft>
              <a:buFont typeface="Wingdings" panose="05000000000000000000" pitchFamily="2" charset="2"/>
              <a:buChar char="§"/>
              <a:tabLst>
                <a:tab pos="457200" algn="l"/>
              </a:tabLst>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Vapor de ozono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marR="0" lvl="0" indent="-342900">
              <a:lnSpc>
                <a:spcPct val="115000"/>
              </a:lnSpc>
              <a:spcBef>
                <a:spcPts val="0"/>
              </a:spcBef>
              <a:spcAft>
                <a:spcPts val="0"/>
              </a:spcAft>
              <a:buFont typeface="Wingdings" panose="05000000000000000000" pitchFamily="2" charset="2"/>
              <a:buChar char="§"/>
              <a:tabLst>
                <a:tab pos="457200" algn="l"/>
              </a:tabLst>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 Eliminación de  comedones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marR="0" lvl="0" indent="-342900">
              <a:lnSpc>
                <a:spcPct val="115000"/>
              </a:lnSpc>
              <a:spcBef>
                <a:spcPts val="0"/>
              </a:spcBef>
              <a:spcAft>
                <a:spcPts val="0"/>
              </a:spcAft>
              <a:buFont typeface="Wingdings" panose="05000000000000000000" pitchFamily="2" charset="2"/>
              <a:buChar char="§"/>
              <a:tabLst>
                <a:tab pos="457200" algn="l"/>
              </a:tabLst>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Terapia  al </a:t>
            </a: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vacio</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 </a:t>
            </a: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Vacum</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21393258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sp>
        <p:nvSpPr>
          <p:cNvPr id="10"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2" name="11 Rectángulo"/>
          <p:cNvSpPr/>
          <p:nvPr/>
        </p:nvSpPr>
        <p:spPr>
          <a:xfrm>
            <a:off x="107504" y="182250"/>
            <a:ext cx="9145016" cy="1446550"/>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Bienestar y </a:t>
            </a:r>
          </a:p>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Calidad de Vida</a:t>
            </a:r>
          </a:p>
        </p:txBody>
      </p:sp>
      <p:pic>
        <p:nvPicPr>
          <p:cNvPr id="12290" name="Picture 2" descr="H:\fotos para\moodelo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49270" y="2780928"/>
            <a:ext cx="4248472" cy="318635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3" name="Rectángulo 12"/>
          <p:cNvSpPr/>
          <p:nvPr/>
        </p:nvSpPr>
        <p:spPr>
          <a:xfrm>
            <a:off x="4211960" y="2780928"/>
            <a:ext cx="4572000" cy="2415661"/>
          </a:xfrm>
          <a:prstGeom prst="rect">
            <a:avLst/>
          </a:prstGeom>
        </p:spPr>
        <p:txBody>
          <a:bodyPr>
            <a:spAutoFit/>
          </a:bodyPr>
          <a:lstStyle/>
          <a:p>
            <a:pPr>
              <a:lnSpc>
                <a:spcPct val="115000"/>
              </a:lnSpc>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COSMETOLOGÍA :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Control de la </a:t>
            </a:r>
            <a:r>
              <a:rPr lang="es-ES" sz="2200" dirty="0" smtClean="0">
                <a:ln w="12700">
                  <a:noFill/>
                  <a:prstDash val="solid"/>
                </a:ln>
                <a:solidFill>
                  <a:srgbClr val="008064"/>
                </a:solidFill>
                <a:effectLst/>
                <a:latin typeface="Narkisim" panose="020E0502050101010101" pitchFamily="34" charset="-79"/>
                <a:cs typeface="Narkisim" panose="020E0502050101010101" pitchFamily="34" charset="-79"/>
              </a:rPr>
              <a:t>celulitis.</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Corrientes </a:t>
            </a:r>
            <a:r>
              <a:rPr lang="es-ES" sz="2200" dirty="0" smtClean="0">
                <a:ln w="12700">
                  <a:noFill/>
                  <a:prstDash val="solid"/>
                </a:ln>
                <a:solidFill>
                  <a:srgbClr val="008064"/>
                </a:solidFill>
                <a:effectLst/>
                <a:latin typeface="Narkisim" panose="020E0502050101010101" pitchFamily="34" charset="-79"/>
                <a:cs typeface="Narkisim" panose="020E0502050101010101" pitchFamily="34" charset="-79"/>
              </a:rPr>
              <a:t>ultraaltafrecuencia.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 Mascarillas </a:t>
            </a:r>
            <a:r>
              <a:rPr lang="es-ES" sz="2200" dirty="0" smtClean="0">
                <a:ln w="12700">
                  <a:noFill/>
                  <a:prstDash val="solid"/>
                </a:ln>
                <a:solidFill>
                  <a:srgbClr val="008064"/>
                </a:solidFill>
                <a:effectLst/>
                <a:latin typeface="Narkisim" panose="020E0502050101010101" pitchFamily="34" charset="-79"/>
                <a:cs typeface="Narkisim" panose="020E0502050101010101" pitchFamily="34" charset="-79"/>
              </a:rPr>
              <a:t>protectoras.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Laserpuntura.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Electro acupuntura.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399292226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13" name="Imagen 1"/>
          <p:cNvPicPr>
            <a:picLocks noChangeAspect="1"/>
          </p:cNvPicPr>
          <p:nvPr/>
        </p:nvPicPr>
        <p:blipFill rotWithShape="1">
          <a:blip r:embed="rId5" cstate="print">
            <a:extLst>
              <a:ext uri="{28A0092B-C50C-407E-A947-70E740481C1C}">
                <a14:useLocalDpi xmlns:a14="http://schemas.microsoft.com/office/drawing/2010/main" val="0"/>
              </a:ext>
            </a:extLst>
          </a:blip>
          <a:srcRect l="9441" r="13949"/>
          <a:stretch/>
        </p:blipFill>
        <p:spPr>
          <a:xfrm>
            <a:off x="138296" y="2348880"/>
            <a:ext cx="3929648" cy="3625495"/>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4"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5" name="11 Rectángulo"/>
          <p:cNvSpPr/>
          <p:nvPr/>
        </p:nvSpPr>
        <p:spPr>
          <a:xfrm>
            <a:off x="107504" y="182250"/>
            <a:ext cx="9145016" cy="1446550"/>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Bienestar y </a:t>
            </a:r>
          </a:p>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Calidad de Vida</a:t>
            </a:r>
          </a:p>
        </p:txBody>
      </p:sp>
      <p:sp>
        <p:nvSpPr>
          <p:cNvPr id="2" name="Rectángulo 1"/>
          <p:cNvSpPr/>
          <p:nvPr/>
        </p:nvSpPr>
        <p:spPr>
          <a:xfrm>
            <a:off x="3948703" y="2427383"/>
            <a:ext cx="5015785" cy="3207032"/>
          </a:xfrm>
          <a:prstGeom prst="rect">
            <a:avLst/>
          </a:prstGeom>
        </p:spPr>
        <p:txBody>
          <a:bodyPr wrap="square">
            <a:spAutoFit/>
          </a:bodyPr>
          <a:lstStyle/>
          <a:p>
            <a:pPr>
              <a:lnSpc>
                <a:spcPct val="115000"/>
              </a:lnSpc>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Programa  </a:t>
            </a:r>
            <a:r>
              <a:rPr lang="es-ES" sz="2200" dirty="0" smtClean="0">
                <a:ln w="12700">
                  <a:noFill/>
                  <a:prstDash val="solid"/>
                </a:ln>
                <a:solidFill>
                  <a:srgbClr val="008064"/>
                </a:solidFill>
                <a:effectLst/>
                <a:latin typeface="Narkisim" panose="020E0502050101010101" pitchFamily="34" charset="-79"/>
                <a:cs typeface="Narkisim" panose="020E0502050101010101" pitchFamily="34" charset="-79"/>
              </a:rPr>
              <a:t>terapéutico :</a:t>
            </a:r>
            <a:endParaRPr lang="es-E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marR="0" lvl="0" indent="-342900">
              <a:lnSpc>
                <a:spcPct val="115000"/>
              </a:lnSpc>
              <a:spcBef>
                <a:spcPts val="0"/>
              </a:spcBef>
              <a:spcAft>
                <a:spcPts val="0"/>
              </a:spcAft>
              <a:buFont typeface="Arial" panose="020B0604020202020204" pitchFamily="34" charset="0"/>
              <a:buChar char="•"/>
              <a:tabLst>
                <a:tab pos="457200" algn="l"/>
              </a:tabLst>
            </a:pPr>
            <a:r>
              <a:rPr lang="es-ES" sz="2200" dirty="0" smtClean="0">
                <a:ln w="12700">
                  <a:noFill/>
                  <a:prstDash val="solid"/>
                </a:ln>
                <a:solidFill>
                  <a:srgbClr val="008064"/>
                </a:solidFill>
                <a:effectLst/>
                <a:latin typeface="Narkisim" panose="020E0502050101010101" pitchFamily="34" charset="-79"/>
                <a:cs typeface="Narkisim" panose="020E0502050101010101" pitchFamily="34" charset="-79"/>
              </a:rPr>
              <a:t>Masajes </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terapéuticos (chino, japonés, hawaiano, vikingo, maya, tailandés).</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marR="0" lvl="0" indent="-342900">
              <a:lnSpc>
                <a:spcPct val="115000"/>
              </a:lnSpc>
              <a:spcBef>
                <a:spcPts val="0"/>
              </a:spcBef>
              <a:spcAft>
                <a:spcPts val="0"/>
              </a:spcAft>
              <a:buFont typeface="Arial" panose="020B0604020202020204" pitchFamily="34" charset="0"/>
              <a:buChar char="•"/>
              <a:tabLst>
                <a:tab pos="457200" algn="l"/>
              </a:tabLst>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Masajes relajantes y tonificantes corporales.</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marR="0" lvl="0" indent="-342900">
              <a:lnSpc>
                <a:spcPct val="115000"/>
              </a:lnSpc>
              <a:spcBef>
                <a:spcPts val="0"/>
              </a:spcBef>
              <a:spcAft>
                <a:spcPts val="0"/>
              </a:spcAft>
              <a:buFont typeface="Arial" panose="020B0604020202020204" pitchFamily="34" charset="0"/>
              <a:buChar char="•"/>
              <a:tabLst>
                <a:tab pos="457200" algn="l"/>
              </a:tabLst>
            </a:pPr>
            <a:r>
              <a:rPr lang="es-ES_tradnl" sz="2200" dirty="0">
                <a:ln w="12700">
                  <a:noFill/>
                  <a:prstDash val="solid"/>
                </a:ln>
                <a:solidFill>
                  <a:srgbClr val="008064"/>
                </a:solidFill>
                <a:effectLst/>
                <a:latin typeface="Narkisim" panose="020E0502050101010101" pitchFamily="34" charset="-79"/>
                <a:cs typeface="Narkisim" panose="020E0502050101010101" pitchFamily="34" charset="-79"/>
              </a:rPr>
              <a:t>Reducción de estrés y relajación.</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marR="0" lvl="0" indent="-342900">
              <a:lnSpc>
                <a:spcPct val="115000"/>
              </a:lnSpc>
              <a:spcBef>
                <a:spcPts val="0"/>
              </a:spcBef>
              <a:spcAft>
                <a:spcPts val="0"/>
              </a:spcAft>
              <a:buFont typeface="Arial" panose="020B0604020202020204" pitchFamily="34" charset="0"/>
              <a:buChar char="•"/>
              <a:tabLst>
                <a:tab pos="457200" algn="l"/>
              </a:tabLst>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Calculo de la edad vascular y del riesgo </a:t>
            </a: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aterogénico</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 cerebral y cardiaco.</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28819155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7170" name="Picture 2" descr="H:\fotos para\Taichi Grand Memories\20170420_104244.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469" t="1604" r="28022" b="22009"/>
          <a:stretch/>
        </p:blipFill>
        <p:spPr bwMode="auto">
          <a:xfrm>
            <a:off x="323528" y="2318968"/>
            <a:ext cx="4161093" cy="356062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4"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5" name="11 Rectángulo"/>
          <p:cNvSpPr/>
          <p:nvPr/>
        </p:nvSpPr>
        <p:spPr>
          <a:xfrm>
            <a:off x="107504" y="182250"/>
            <a:ext cx="9145016" cy="1446550"/>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Bienestar y </a:t>
            </a:r>
          </a:p>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Calidad de Vida</a:t>
            </a:r>
          </a:p>
        </p:txBody>
      </p:sp>
      <p:sp>
        <p:nvSpPr>
          <p:cNvPr id="16" name="Rectángulo 15"/>
          <p:cNvSpPr/>
          <p:nvPr/>
        </p:nvSpPr>
        <p:spPr>
          <a:xfrm>
            <a:off x="4236735" y="2411174"/>
            <a:ext cx="5015785" cy="2817694"/>
          </a:xfrm>
          <a:prstGeom prst="rect">
            <a:avLst/>
          </a:prstGeom>
        </p:spPr>
        <p:txBody>
          <a:bodyPr wrap="square">
            <a:spAutoFit/>
          </a:bodyPr>
          <a:lstStyle/>
          <a:p>
            <a:pPr>
              <a:lnSpc>
                <a:spcPct val="115000"/>
              </a:lnSpc>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Programa  </a:t>
            </a:r>
            <a:r>
              <a:rPr lang="es-ES" sz="2200" dirty="0" smtClean="0">
                <a:ln w="12700">
                  <a:noFill/>
                  <a:prstDash val="solid"/>
                </a:ln>
                <a:solidFill>
                  <a:srgbClr val="008064"/>
                </a:solidFill>
                <a:effectLst/>
                <a:latin typeface="Narkisim" panose="020E0502050101010101" pitchFamily="34" charset="-79"/>
                <a:cs typeface="Narkisim" panose="020E0502050101010101" pitchFamily="34" charset="-79"/>
              </a:rPr>
              <a:t>terapéutico :</a:t>
            </a:r>
            <a:endParaRPr lang="es-E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_tradnl" sz="2200" dirty="0">
                <a:ln w="12700">
                  <a:noFill/>
                  <a:prstDash val="solid"/>
                </a:ln>
                <a:solidFill>
                  <a:srgbClr val="008064"/>
                </a:solidFill>
                <a:effectLst/>
                <a:latin typeface="Narkisim" panose="020E0502050101010101" pitchFamily="34" charset="-79"/>
                <a:cs typeface="Narkisim" panose="020E0502050101010101" pitchFamily="34" charset="-79"/>
              </a:rPr>
              <a:t>Protección y estímulo del rendimiento mental y emocional, mediante talleres de estimulación integral (cognitiva, conductual y afectiva).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_tradnl" sz="2200" dirty="0">
                <a:ln w="12700">
                  <a:noFill/>
                  <a:prstDash val="solid"/>
                </a:ln>
                <a:solidFill>
                  <a:srgbClr val="008064"/>
                </a:solidFill>
                <a:effectLst/>
                <a:latin typeface="Narkisim" panose="020E0502050101010101" pitchFamily="34" charset="-79"/>
                <a:cs typeface="Narkisim" panose="020E0502050101010101" pitchFamily="34" charset="-79"/>
              </a:rPr>
              <a:t>Alivio al  </a:t>
            </a:r>
            <a:r>
              <a:rPr lang="es-ES_tradnl" sz="2200" dirty="0" smtClean="0">
                <a:ln w="12700">
                  <a:noFill/>
                  <a:prstDash val="solid"/>
                </a:ln>
                <a:solidFill>
                  <a:srgbClr val="008064"/>
                </a:solidFill>
                <a:effectLst/>
                <a:latin typeface="Narkisim" panose="020E0502050101010101" pitchFamily="34" charset="-79"/>
                <a:cs typeface="Narkisim" panose="020E0502050101010101" pitchFamily="34" charset="-79"/>
              </a:rPr>
              <a:t>dolor.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Aprendizaje  y </a:t>
            </a:r>
            <a:r>
              <a:rPr lang="es-ES" sz="2200" dirty="0" smtClean="0">
                <a:ln w="12700">
                  <a:noFill/>
                  <a:prstDash val="solid"/>
                </a:ln>
                <a:solidFill>
                  <a:srgbClr val="008064"/>
                </a:solidFill>
                <a:effectLst/>
                <a:latin typeface="Narkisim" panose="020E0502050101010101" pitchFamily="34" charset="-79"/>
                <a:cs typeface="Narkisim" panose="020E0502050101010101" pitchFamily="34" charset="-79"/>
              </a:rPr>
              <a:t>consejería.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17377870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14" name="Imagen 1"/>
          <p:cNvPicPr>
            <a:picLocks noChangeAspect="1"/>
          </p:cNvPicPr>
          <p:nvPr/>
        </p:nvPicPr>
        <p:blipFill rotWithShape="1">
          <a:blip r:embed="rId5" cstate="print">
            <a:extLst>
              <a:ext uri="{28A0092B-C50C-407E-A947-70E740481C1C}">
                <a14:useLocalDpi xmlns:a14="http://schemas.microsoft.com/office/drawing/2010/main" val="0"/>
              </a:ext>
            </a:extLst>
          </a:blip>
          <a:srcRect l="2775" t="3929" r="17116" b="13751"/>
          <a:stretch/>
        </p:blipFill>
        <p:spPr>
          <a:xfrm>
            <a:off x="107505" y="2318968"/>
            <a:ext cx="4896543" cy="345342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5"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6" name="11 Rectángulo"/>
          <p:cNvSpPr/>
          <p:nvPr/>
        </p:nvSpPr>
        <p:spPr>
          <a:xfrm>
            <a:off x="107504" y="182250"/>
            <a:ext cx="9145016" cy="1446550"/>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Bienestar y </a:t>
            </a:r>
          </a:p>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Calidad de Vida</a:t>
            </a:r>
          </a:p>
        </p:txBody>
      </p:sp>
      <p:sp>
        <p:nvSpPr>
          <p:cNvPr id="17" name="Rectángulo 16"/>
          <p:cNvSpPr/>
          <p:nvPr/>
        </p:nvSpPr>
        <p:spPr>
          <a:xfrm>
            <a:off x="4591041" y="2318968"/>
            <a:ext cx="5015785" cy="3194336"/>
          </a:xfrm>
          <a:prstGeom prst="rect">
            <a:avLst/>
          </a:prstGeom>
        </p:spPr>
        <p:txBody>
          <a:bodyPr wrap="square">
            <a:spAutoFit/>
          </a:bodyPr>
          <a:lstStyle/>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Medicina Tradicional Asiática: Acupuntura y  </a:t>
            </a: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Electroacupuntura</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Digitopuntura</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Técnica para el mejoramiento de la calidad del sueño  y tratamiento trastornos del sueño. </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Terapia Floral.</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Homeopatia</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1082105338"/>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13" name="Imagen 1"/>
          <p:cNvPicPr>
            <a:picLocks noChangeAspect="1"/>
          </p:cNvPicPr>
          <p:nvPr/>
        </p:nvPicPr>
        <p:blipFill rotWithShape="1">
          <a:blip r:embed="rId5" cstate="print">
            <a:extLst>
              <a:ext uri="{28A0092B-C50C-407E-A947-70E740481C1C}">
                <a14:useLocalDpi xmlns:a14="http://schemas.microsoft.com/office/drawing/2010/main" val="0"/>
              </a:ext>
            </a:extLst>
          </a:blip>
          <a:srcRect l="13481" r="15279"/>
          <a:stretch/>
        </p:blipFill>
        <p:spPr>
          <a:xfrm>
            <a:off x="107504" y="2427383"/>
            <a:ext cx="4320480" cy="356515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14"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5" name="11 Rectángulo"/>
          <p:cNvSpPr/>
          <p:nvPr/>
        </p:nvSpPr>
        <p:spPr>
          <a:xfrm>
            <a:off x="107504" y="182250"/>
            <a:ext cx="9145016" cy="1446550"/>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Bienestar y </a:t>
            </a:r>
          </a:p>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Calidad de Vida</a:t>
            </a:r>
          </a:p>
        </p:txBody>
      </p:sp>
      <p:sp>
        <p:nvSpPr>
          <p:cNvPr id="16" name="Rectángulo 15"/>
          <p:cNvSpPr/>
          <p:nvPr/>
        </p:nvSpPr>
        <p:spPr>
          <a:xfrm>
            <a:off x="4214991" y="2626040"/>
            <a:ext cx="5015785" cy="3582712"/>
          </a:xfrm>
          <a:prstGeom prst="rect">
            <a:avLst/>
          </a:prstGeom>
        </p:spPr>
        <p:txBody>
          <a:bodyPr wrap="square">
            <a:spAutoFit/>
          </a:bodyPr>
          <a:lstStyle/>
          <a:p>
            <a:pPr marL="342900" lvl="0" indent="-342900">
              <a:lnSpc>
                <a:spcPct val="115000"/>
              </a:lnSpc>
              <a:buFont typeface="Arial" panose="020B0604020202020204" pitchFamily="34" charset="0"/>
              <a:buChar char="•"/>
            </a:pP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Moxibustión</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Ventosa.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Podología: </a:t>
            </a: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Llimpieza</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 de pies, </a:t>
            </a:r>
            <a:r>
              <a:rPr lang="es-ES" sz="2200" dirty="0" err="1">
                <a:ln w="12700">
                  <a:noFill/>
                  <a:prstDash val="solid"/>
                </a:ln>
                <a:solidFill>
                  <a:srgbClr val="008064"/>
                </a:solidFill>
                <a:effectLst/>
                <a:latin typeface="Narkisim" panose="020E0502050101010101" pitchFamily="34" charset="-79"/>
                <a:cs typeface="Narkisim" panose="020E0502050101010101" pitchFamily="34" charset="-79"/>
              </a:rPr>
              <a:t>Onicocriptosis</a:t>
            </a: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 (uñas encarnadas), Tratamiento de hongos.</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Magnetoterapia.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Consulta de Psicología.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Consulta de Nutrición.</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lvl="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Cafetería Especializada.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80831427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819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7504" y="2427383"/>
            <a:ext cx="4248472" cy="366591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4"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5" name="11 Rectángulo"/>
          <p:cNvSpPr/>
          <p:nvPr/>
        </p:nvSpPr>
        <p:spPr>
          <a:xfrm>
            <a:off x="107504" y="427311"/>
            <a:ext cx="9145016" cy="769441"/>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Clínica Internacional de Varadero</a:t>
            </a:r>
          </a:p>
        </p:txBody>
      </p:sp>
      <p:sp>
        <p:nvSpPr>
          <p:cNvPr id="16" name="Rectángulo 15"/>
          <p:cNvSpPr/>
          <p:nvPr/>
        </p:nvSpPr>
        <p:spPr>
          <a:xfrm>
            <a:off x="4214991" y="2626040"/>
            <a:ext cx="5015785" cy="2428357"/>
          </a:xfrm>
          <a:prstGeom prst="rect">
            <a:avLst/>
          </a:prstGeom>
        </p:spPr>
        <p:txBody>
          <a:bodyPr wrap="square">
            <a:spAutoFit/>
          </a:bodyPr>
          <a:lstStyle/>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Atención Médica especializada 24 horas.</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Servicios de Urgencia y emergencia.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Servicio de Enfermería.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Laboratorio Clínico.</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Radiología y Ecografía</a:t>
            </a:r>
            <a:r>
              <a:rPr lang="es-ES" sz="2200" dirty="0" smtClean="0">
                <a:ln w="12700">
                  <a:noFill/>
                  <a:prstDash val="solid"/>
                </a:ln>
                <a:solidFill>
                  <a:srgbClr val="008064"/>
                </a:solidFill>
                <a:effectLst/>
                <a:latin typeface="Narkisim" panose="020E0502050101010101" pitchFamily="34" charset="-79"/>
                <a:cs typeface="Narkisim" panose="020E0502050101010101" pitchFamily="34" charset="-79"/>
              </a:rPr>
              <a:t>.</a:t>
            </a:r>
          </a:p>
          <a:p>
            <a:pPr>
              <a:lnSpc>
                <a:spcPct val="115000"/>
              </a:lnSpc>
            </a:pP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336609012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819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7504" y="2427382"/>
            <a:ext cx="4248472" cy="3161857"/>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4"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5" name="11 Rectángulo"/>
          <p:cNvSpPr/>
          <p:nvPr/>
        </p:nvSpPr>
        <p:spPr>
          <a:xfrm>
            <a:off x="107504" y="427311"/>
            <a:ext cx="9145016" cy="769441"/>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Clínica Internacional de Varadero</a:t>
            </a:r>
          </a:p>
        </p:txBody>
      </p:sp>
      <p:sp>
        <p:nvSpPr>
          <p:cNvPr id="16" name="Rectángulo 15"/>
          <p:cNvSpPr/>
          <p:nvPr/>
        </p:nvSpPr>
        <p:spPr>
          <a:xfrm>
            <a:off x="4214991" y="2626040"/>
            <a:ext cx="5015785" cy="2039020"/>
          </a:xfrm>
          <a:prstGeom prst="rect">
            <a:avLst/>
          </a:prstGeom>
        </p:spPr>
        <p:txBody>
          <a:bodyPr wrap="square">
            <a:spAutoFit/>
          </a:bodyPr>
          <a:lstStyle/>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Visitas Médicas a instalaciones hoteleras.</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Acompañamiento de Pacientes.</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Chequeos </a:t>
            </a:r>
            <a:r>
              <a:rPr lang="es-ES" sz="2200" dirty="0" smtClean="0">
                <a:ln w="12700">
                  <a:noFill/>
                  <a:prstDash val="solid"/>
                </a:ln>
                <a:solidFill>
                  <a:srgbClr val="008064"/>
                </a:solidFill>
                <a:effectLst/>
                <a:latin typeface="Narkisim" panose="020E0502050101010101" pitchFamily="34" charset="-79"/>
                <a:cs typeface="Narkisim" panose="020E0502050101010101" pitchFamily="34" charset="-79"/>
              </a:rPr>
              <a:t>Médicos</a:t>
            </a:r>
          </a:p>
          <a:p>
            <a:pPr marL="342900" indent="-342900">
              <a:lnSpc>
                <a:spcPct val="115000"/>
              </a:lnSpc>
              <a:buFont typeface="Arial" panose="020B0604020202020204" pitchFamily="34" charset="0"/>
              <a:buChar char="•"/>
            </a:pPr>
            <a:r>
              <a:rPr lang="es-ES" sz="2200" dirty="0">
                <a:ln w="12700">
                  <a:noFill/>
                  <a:prstDash val="solid"/>
                </a:ln>
                <a:solidFill>
                  <a:srgbClr val="008064"/>
                </a:solidFill>
                <a:latin typeface="Narkisim" panose="020E0502050101010101" pitchFamily="34" charset="-79"/>
                <a:cs typeface="Narkisim" panose="020E0502050101010101" pitchFamily="34" charset="-79"/>
              </a:rPr>
              <a:t>Transporte Sanitario  (Ambulancia).</a:t>
            </a:r>
            <a:endParaRPr lang="es-US" sz="2200" dirty="0">
              <a:ln w="12700">
                <a:noFill/>
                <a:prstDash val="solid"/>
              </a:ln>
              <a:solidFill>
                <a:srgbClr val="008064"/>
              </a:solidFill>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31716633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819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7504" y="2427384"/>
            <a:ext cx="4248472" cy="330587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4"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5" name="11 Rectángulo"/>
          <p:cNvSpPr/>
          <p:nvPr/>
        </p:nvSpPr>
        <p:spPr>
          <a:xfrm>
            <a:off x="107504" y="427311"/>
            <a:ext cx="9145016" cy="769441"/>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Clínica Internacional de Varadero</a:t>
            </a:r>
          </a:p>
        </p:txBody>
      </p:sp>
      <p:sp>
        <p:nvSpPr>
          <p:cNvPr id="16" name="Rectángulo 15"/>
          <p:cNvSpPr/>
          <p:nvPr/>
        </p:nvSpPr>
        <p:spPr>
          <a:xfrm>
            <a:off x="4214991" y="2626040"/>
            <a:ext cx="5015785" cy="2804999"/>
          </a:xfrm>
          <a:prstGeom prst="rect">
            <a:avLst/>
          </a:prstGeom>
        </p:spPr>
        <p:txBody>
          <a:bodyPr wrap="square">
            <a:spAutoFit/>
          </a:bodyPr>
          <a:lstStyle/>
          <a:p>
            <a:pPr>
              <a:lnSpc>
                <a:spcPct val="115000"/>
              </a:lnSpc>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Consultas especializadas:</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Ortopedia.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Otorrinolaringología.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Ginecología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Fisiatría.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Dermatología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18934333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4" descr="Barras"/>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2" name="SPOT SMC MATANZAS">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1" y="250825"/>
            <a:ext cx="9144000" cy="5986487"/>
          </a:xfrm>
          <a:prstGeom prst="rect">
            <a:avLst/>
          </a:prstGeom>
        </p:spPr>
      </p:pic>
    </p:spTree>
    <p:extLst>
      <p:ext uri="{BB962C8B-B14F-4D97-AF65-F5344CB8AC3E}">
        <p14:creationId xmlns:p14="http://schemas.microsoft.com/office/powerpoint/2010/main" val="251570500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37888"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8194"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107504" y="2427384"/>
            <a:ext cx="4248472" cy="330587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4" name="9 Rectángulo"/>
          <p:cNvSpPr/>
          <p:nvPr/>
        </p:nvSpPr>
        <p:spPr>
          <a:xfrm>
            <a:off x="4482392" y="1781052"/>
            <a:ext cx="1425391"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15" name="11 Rectángulo"/>
          <p:cNvSpPr/>
          <p:nvPr/>
        </p:nvSpPr>
        <p:spPr>
          <a:xfrm>
            <a:off x="107504" y="427311"/>
            <a:ext cx="9145016" cy="769441"/>
          </a:xfrm>
          <a:prstGeom prst="rect">
            <a:avLst/>
          </a:prstGeom>
          <a:noFill/>
          <a:effectLst>
            <a:glow rad="63500">
              <a:srgbClr val="008064"/>
            </a:glow>
          </a:effectLst>
        </p:spPr>
        <p:txBody>
          <a:bodyPr wrap="squar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Clínica Internacional de Varadero</a:t>
            </a:r>
          </a:p>
        </p:txBody>
      </p:sp>
      <p:sp>
        <p:nvSpPr>
          <p:cNvPr id="16" name="Rectángulo 15"/>
          <p:cNvSpPr/>
          <p:nvPr/>
        </p:nvSpPr>
        <p:spPr>
          <a:xfrm>
            <a:off x="4214991" y="2626040"/>
            <a:ext cx="5015785" cy="2428357"/>
          </a:xfrm>
          <a:prstGeom prst="rect">
            <a:avLst/>
          </a:prstGeom>
        </p:spPr>
        <p:txBody>
          <a:bodyPr wrap="square">
            <a:spAutoFit/>
          </a:bodyPr>
          <a:lstStyle/>
          <a:p>
            <a:pPr>
              <a:lnSpc>
                <a:spcPct val="115000"/>
              </a:lnSpc>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Consultas especializadas:</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Medicina Interna.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Pediatría.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s-ES" sz="2200" dirty="0">
                <a:ln w="12700">
                  <a:noFill/>
                  <a:prstDash val="solid"/>
                </a:ln>
                <a:solidFill>
                  <a:srgbClr val="008064"/>
                </a:solidFill>
                <a:effectLst/>
                <a:latin typeface="Narkisim" panose="020E0502050101010101" pitchFamily="34" charset="-79"/>
                <a:cs typeface="Narkisim" panose="020E0502050101010101" pitchFamily="34" charset="-79"/>
              </a:rPr>
              <a:t>Urología.</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r>
              <a:rPr lang="en-US" sz="2200" dirty="0" err="1">
                <a:ln w="12700">
                  <a:noFill/>
                  <a:prstDash val="solid"/>
                </a:ln>
                <a:solidFill>
                  <a:srgbClr val="008064"/>
                </a:solidFill>
                <a:effectLst/>
                <a:latin typeface="Narkisim" panose="020E0502050101010101" pitchFamily="34" charset="-79"/>
                <a:cs typeface="Narkisim" panose="020E0502050101010101" pitchFamily="34" charset="-79"/>
              </a:rPr>
              <a:t>Angiologia</a:t>
            </a:r>
            <a:r>
              <a:rPr lang="en-US" sz="2200" dirty="0">
                <a:ln w="12700">
                  <a:noFill/>
                  <a:prstDash val="solid"/>
                </a:ln>
                <a:solidFill>
                  <a:srgbClr val="008064"/>
                </a:solidFill>
                <a:effectLst/>
                <a:latin typeface="Narkisim" panose="020E0502050101010101" pitchFamily="34" charset="-79"/>
                <a:cs typeface="Narkisim" panose="020E0502050101010101" pitchFamily="34" charset="-79"/>
              </a:rPr>
              <a:t>.</a:t>
            </a: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a:p>
            <a:pPr marL="342900" indent="-342900">
              <a:lnSpc>
                <a:spcPct val="115000"/>
              </a:lnSpc>
              <a:buFont typeface="Arial" panose="020B0604020202020204" pitchFamily="34" charset="0"/>
              <a:buChar char="•"/>
            </a:pPr>
            <a:endParaRPr lang="es-US" sz="22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Tree>
    <p:extLst>
      <p:ext uri="{BB962C8B-B14F-4D97-AF65-F5344CB8AC3E}">
        <p14:creationId xmlns:p14="http://schemas.microsoft.com/office/powerpoint/2010/main" val="158517658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Marco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7504" y="1988840"/>
            <a:ext cx="8856984" cy="309634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descr="ClinicaDelSol_Logo"/>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41390" y="364703"/>
            <a:ext cx="2589212" cy="140811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4" name="3 Rectángulo"/>
          <p:cNvSpPr/>
          <p:nvPr/>
        </p:nvSpPr>
        <p:spPr>
          <a:xfrm>
            <a:off x="2965635" y="3049166"/>
            <a:ext cx="3212739" cy="1354217"/>
          </a:xfrm>
          <a:prstGeom prst="rect">
            <a:avLst/>
          </a:prstGeom>
          <a:noFill/>
          <a:effectLst>
            <a:glow rad="63500">
              <a:srgbClr val="008064"/>
            </a:glow>
          </a:effectLst>
        </p:spPr>
        <p:txBody>
          <a:bodyPr wrap="none" lIns="91440" tIns="45720" rIns="91440" bIns="45720">
            <a:spAutoFit/>
          </a:bodyPr>
          <a:lstStyle/>
          <a:p>
            <a:pPr algn="ctr"/>
            <a:r>
              <a:rPr lang="es-ES" sz="5400" b="1" dirty="0" smtClean="0">
                <a:ln w="12700">
                  <a:noFill/>
                  <a:prstDash val="solid"/>
                </a:ln>
                <a:solidFill>
                  <a:srgbClr val="007F66"/>
                </a:solidFill>
                <a:effectLst/>
                <a:latin typeface="Narkisim" panose="020E0502050101010101" pitchFamily="34" charset="-79"/>
                <a:cs typeface="Narkisim" panose="020E0502050101010101" pitchFamily="34" charset="-79"/>
              </a:rPr>
              <a:t>Gracias </a:t>
            </a:r>
            <a:endParaRPr lang="es-ES" sz="5400" b="1" dirty="0">
              <a:ln w="12700">
                <a:noFill/>
                <a:prstDash val="solid"/>
              </a:ln>
              <a:solidFill>
                <a:srgbClr val="007F66"/>
              </a:solidFill>
              <a:effectLst/>
              <a:latin typeface="Narkisim" panose="020E0502050101010101" pitchFamily="34" charset="-79"/>
              <a:cs typeface="Narkisim" panose="020E0502050101010101" pitchFamily="34" charset="-79"/>
            </a:endParaRPr>
          </a:p>
          <a:p>
            <a:pPr algn="ctr"/>
            <a:r>
              <a:rPr lang="es-ES" sz="2800" b="1" dirty="0" smtClean="0">
                <a:ln w="12700">
                  <a:noFill/>
                  <a:prstDash val="solid"/>
                </a:ln>
                <a:solidFill>
                  <a:srgbClr val="007F66"/>
                </a:solidFill>
                <a:effectLst/>
                <a:latin typeface="Narkisim" panose="020E0502050101010101" pitchFamily="34" charset="-79"/>
                <a:cs typeface="Narkisim" panose="020E0502050101010101" pitchFamily="34" charset="-79"/>
              </a:rPr>
              <a:t>Fin de la presentación</a:t>
            </a:r>
          </a:p>
        </p:txBody>
      </p:sp>
      <p:sp>
        <p:nvSpPr>
          <p:cNvPr id="9" name="8 Rectángulo"/>
          <p:cNvSpPr/>
          <p:nvPr/>
        </p:nvSpPr>
        <p:spPr>
          <a:xfrm>
            <a:off x="1907704" y="5157192"/>
            <a:ext cx="5654112" cy="954107"/>
          </a:xfrm>
          <a:prstGeom prst="rect">
            <a:avLst/>
          </a:prstGeom>
          <a:noFill/>
          <a:effectLst>
            <a:glow rad="63500">
              <a:srgbClr val="008064"/>
            </a:glow>
          </a:effectLst>
        </p:spPr>
        <p:txBody>
          <a:bodyPr wrap="none" lIns="91440" tIns="45720" rIns="91440" bIns="45720">
            <a:spAutoFit/>
          </a:bodyPr>
          <a:lstStyle/>
          <a:p>
            <a:pPr algn="ctr"/>
            <a:r>
              <a:rPr lang="es-ES" sz="2800" dirty="0">
                <a:ln w="12700">
                  <a:noFill/>
                  <a:prstDash val="solid"/>
                </a:ln>
                <a:solidFill>
                  <a:srgbClr val="007F66"/>
                </a:solidFill>
                <a:effectLst/>
                <a:latin typeface="Narkisim" panose="020E0502050101010101" pitchFamily="34" charset="-79"/>
                <a:cs typeface="Narkisim" panose="020E0502050101010101" pitchFamily="34" charset="-79"/>
              </a:rPr>
              <a:t>Centro de Convenciones Plaza </a:t>
            </a:r>
            <a:r>
              <a:rPr lang="es-ES" sz="2800" dirty="0" smtClean="0">
                <a:ln w="12700">
                  <a:noFill/>
                  <a:prstDash val="solid"/>
                </a:ln>
                <a:solidFill>
                  <a:srgbClr val="007F66"/>
                </a:solidFill>
                <a:effectLst/>
                <a:latin typeface="Narkisim" panose="020E0502050101010101" pitchFamily="34" charset="-79"/>
                <a:cs typeface="Narkisim" panose="020E0502050101010101" pitchFamily="34" charset="-79"/>
              </a:rPr>
              <a:t>América</a:t>
            </a:r>
            <a:endParaRPr lang="es-ES" sz="2800" dirty="0">
              <a:ln w="12700">
                <a:noFill/>
                <a:prstDash val="solid"/>
              </a:ln>
              <a:solidFill>
                <a:srgbClr val="007F66"/>
              </a:solidFill>
              <a:effectLst/>
              <a:latin typeface="Narkisim" panose="020E0502050101010101" pitchFamily="34" charset="-79"/>
              <a:cs typeface="Narkisim" panose="020E0502050101010101" pitchFamily="34" charset="-79"/>
            </a:endParaRPr>
          </a:p>
          <a:p>
            <a:pPr algn="ctr"/>
            <a:r>
              <a:rPr lang="es-ES" sz="2800" dirty="0" smtClean="0">
                <a:ln w="12700">
                  <a:noFill/>
                  <a:prstDash val="solid"/>
                </a:ln>
                <a:solidFill>
                  <a:srgbClr val="F7941F"/>
                </a:solidFill>
                <a:effectLst/>
                <a:latin typeface="Narkisim" panose="020E0502050101010101" pitchFamily="34" charset="-79"/>
                <a:cs typeface="Narkisim" panose="020E0502050101010101" pitchFamily="34" charset="-79"/>
              </a:rPr>
              <a:t>Varadero</a:t>
            </a:r>
            <a:r>
              <a:rPr lang="es-ES" sz="2800" dirty="0">
                <a:ln w="12700">
                  <a:noFill/>
                  <a:prstDash val="solid"/>
                </a:ln>
                <a:solidFill>
                  <a:srgbClr val="F7941F"/>
                </a:solidFill>
                <a:effectLst/>
                <a:latin typeface="Narkisim" panose="020E0502050101010101" pitchFamily="34" charset="-79"/>
                <a:cs typeface="Narkisim" panose="020E0502050101010101" pitchFamily="34" charset="-79"/>
              </a:rPr>
              <a:t>, Cuba. </a:t>
            </a:r>
            <a:r>
              <a:rPr lang="es-ES" sz="2800" dirty="0" smtClean="0">
                <a:ln w="12700">
                  <a:noFill/>
                  <a:prstDash val="solid"/>
                </a:ln>
                <a:solidFill>
                  <a:srgbClr val="F7941F"/>
                </a:solidFill>
                <a:effectLst/>
                <a:latin typeface="Narkisim" panose="020E0502050101010101" pitchFamily="34" charset="-79"/>
                <a:cs typeface="Narkisim" panose="020E0502050101010101" pitchFamily="34" charset="-79"/>
              </a:rPr>
              <a:t>28 </a:t>
            </a:r>
            <a:r>
              <a:rPr lang="es-ES" sz="2800" dirty="0">
                <a:ln w="12700">
                  <a:noFill/>
                  <a:prstDash val="solid"/>
                </a:ln>
                <a:solidFill>
                  <a:srgbClr val="F7941F"/>
                </a:solidFill>
                <a:effectLst/>
                <a:latin typeface="Narkisim" panose="020E0502050101010101" pitchFamily="34" charset="-79"/>
                <a:cs typeface="Narkisim" panose="020E0502050101010101" pitchFamily="34" charset="-79"/>
              </a:rPr>
              <a:t>abril 2017</a:t>
            </a:r>
          </a:p>
        </p:txBody>
      </p:sp>
    </p:spTree>
    <p:extLst>
      <p:ext uri="{BB962C8B-B14F-4D97-AF65-F5344CB8AC3E}">
        <p14:creationId xmlns:p14="http://schemas.microsoft.com/office/powerpoint/2010/main" val="95252589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sp>
        <p:nvSpPr>
          <p:cNvPr id="13" name="12 Rectángulo"/>
          <p:cNvSpPr/>
          <p:nvPr/>
        </p:nvSpPr>
        <p:spPr>
          <a:xfrm>
            <a:off x="338466" y="254258"/>
            <a:ext cx="5836854" cy="1446550"/>
          </a:xfrm>
          <a:prstGeom prst="rect">
            <a:avLst/>
          </a:prstGeom>
          <a:noFill/>
          <a:effectLst>
            <a:glow rad="63500">
              <a:srgbClr val="008064"/>
            </a:glow>
          </a:effectLst>
        </p:spPr>
        <p:txBody>
          <a:bodyPr wrap="none" lIns="91440" tIns="45720" rIns="91440" bIns="45720">
            <a:spAutoFit/>
          </a:bodyPr>
          <a:lstStyle/>
          <a:p>
            <a:pPr algn="ctr"/>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Clínicas del Sol Varadero </a:t>
            </a:r>
          </a:p>
          <a:p>
            <a:r>
              <a:rPr lang="es-ES" sz="4400" b="1" dirty="0">
                <a:ln w="12700">
                  <a:noFill/>
                  <a:prstDash val="solid"/>
                </a:ln>
                <a:solidFill>
                  <a:srgbClr val="F7941F"/>
                </a:solidFill>
                <a:effectLst/>
                <a:latin typeface="Narkisim" panose="020E0502050101010101" pitchFamily="34" charset="-79"/>
                <a:cs typeface="Narkisim" panose="020E0502050101010101" pitchFamily="34" charset="-79"/>
              </a:rPr>
              <a:t>Presenta:</a:t>
            </a:r>
          </a:p>
        </p:txBody>
      </p:sp>
      <p:pic>
        <p:nvPicPr>
          <p:cNvPr id="3074" name="Picture 2" descr="I:\Nueva carpeta\DSC_016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23528" y="2564905"/>
            <a:ext cx="3672408" cy="316835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pic>
        <p:nvPicPr>
          <p:cNvPr id="3075" name="Picture 3" descr="H:\centro odontologico y hemodiasis\DSC_0027.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t="2275" r="2275"/>
          <a:stretch/>
        </p:blipFill>
        <p:spPr bwMode="auto">
          <a:xfrm>
            <a:off x="4139952" y="2780928"/>
            <a:ext cx="5328592" cy="2952329"/>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6" name="15 Rectángulo"/>
          <p:cNvSpPr/>
          <p:nvPr/>
        </p:nvSpPr>
        <p:spPr>
          <a:xfrm>
            <a:off x="1012435" y="1772816"/>
            <a:ext cx="7047122"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solidFill>
                  <a:srgbClr val="007F66"/>
                </a:solidFill>
                <a:effectLst/>
                <a:latin typeface="Narkisim" panose="020E0502050101010101" pitchFamily="34" charset="-79"/>
                <a:cs typeface="Narkisim" panose="020E0502050101010101" pitchFamily="34" charset="-79"/>
              </a:rPr>
              <a:t>Centro de Odontología y Hemodiálisis</a:t>
            </a:r>
          </a:p>
        </p:txBody>
      </p:sp>
    </p:spTree>
    <p:extLst>
      <p:ext uri="{BB962C8B-B14F-4D97-AF65-F5344CB8AC3E}">
        <p14:creationId xmlns:p14="http://schemas.microsoft.com/office/powerpoint/2010/main" val="321913042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sp>
        <p:nvSpPr>
          <p:cNvPr id="13" name="12 Rectángulo"/>
          <p:cNvSpPr/>
          <p:nvPr/>
        </p:nvSpPr>
        <p:spPr>
          <a:xfrm>
            <a:off x="236922" y="254258"/>
            <a:ext cx="5631222" cy="1446550"/>
          </a:xfrm>
          <a:prstGeom prst="rect">
            <a:avLst/>
          </a:prstGeom>
          <a:noFill/>
          <a:effectLst>
            <a:glow rad="63500">
              <a:srgbClr val="008064"/>
            </a:glow>
          </a:effectLst>
        </p:spPr>
        <p:txBody>
          <a:bodyPr wrap="none" lIns="91440" tIns="45720" rIns="91440" bIns="45720">
            <a:spAutoFit/>
          </a:bodyPr>
          <a:lstStyle/>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Odontología </a:t>
            </a:r>
          </a:p>
          <a:p>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y Hemodiálisis</a:t>
            </a:r>
          </a:p>
        </p:txBody>
      </p:sp>
      <p:pic>
        <p:nvPicPr>
          <p:cNvPr id="12" name="Picture 4" descr="C:\Users\Nene\Desktop\Screenshot_2017-04-27-22-28-22[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15893" y="2204864"/>
            <a:ext cx="3796067" cy="3672407"/>
          </a:xfrm>
          <a:prstGeom prst="rect">
            <a:avLst/>
          </a:prstGeom>
          <a:noFill/>
          <a:extLst>
            <a:ext uri="{909E8E84-426E-40DD-AFC4-6F175D3DCCD1}">
              <a14:hiddenFill xmlns:a14="http://schemas.microsoft.com/office/drawing/2010/main">
                <a:solidFill>
                  <a:srgbClr val="FFFFFF"/>
                </a:solidFill>
              </a14:hiddenFill>
            </a:ext>
          </a:extLst>
        </p:spPr>
      </p:pic>
      <p:sp>
        <p:nvSpPr>
          <p:cNvPr id="17" name="16 Rectángulo"/>
          <p:cNvSpPr/>
          <p:nvPr/>
        </p:nvSpPr>
        <p:spPr>
          <a:xfrm>
            <a:off x="4503948" y="3288880"/>
            <a:ext cx="4362092" cy="1200329"/>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solidFill>
                  <a:srgbClr val="F7941F"/>
                </a:solidFill>
                <a:effectLst/>
                <a:latin typeface="Narkisim" panose="020E0502050101010101" pitchFamily="34" charset="-79"/>
                <a:cs typeface="Narkisim" panose="020E0502050101010101" pitchFamily="34" charset="-79"/>
              </a:rPr>
              <a:t>Ubicado</a:t>
            </a:r>
          </a:p>
          <a:p>
            <a:pPr algn="ctr"/>
            <a:r>
              <a:rPr lang="es-ES" sz="3600" dirty="0">
                <a:ln w="12700">
                  <a:noFill/>
                  <a:prstDash val="solid"/>
                </a:ln>
                <a:solidFill>
                  <a:srgbClr val="F7941F"/>
                </a:solidFill>
                <a:effectLst/>
                <a:latin typeface="Narkisim" panose="020E0502050101010101" pitchFamily="34" charset="-79"/>
                <a:cs typeface="Narkisim" panose="020E0502050101010101" pitchFamily="34" charset="-79"/>
              </a:rPr>
              <a:t>Calle 27 y Ave. Primera</a:t>
            </a:r>
          </a:p>
        </p:txBody>
      </p:sp>
    </p:spTree>
    <p:extLst>
      <p:ext uri="{BB962C8B-B14F-4D97-AF65-F5344CB8AC3E}">
        <p14:creationId xmlns:p14="http://schemas.microsoft.com/office/powerpoint/2010/main" val="41505358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sp>
        <p:nvSpPr>
          <p:cNvPr id="13" name="12 Rectángulo"/>
          <p:cNvSpPr/>
          <p:nvPr/>
        </p:nvSpPr>
        <p:spPr>
          <a:xfrm>
            <a:off x="107504" y="317356"/>
            <a:ext cx="5631222" cy="1446550"/>
          </a:xfrm>
          <a:prstGeom prst="rect">
            <a:avLst/>
          </a:prstGeom>
          <a:noFill/>
          <a:effectLst>
            <a:glow rad="63500">
              <a:srgbClr val="008064"/>
            </a:glow>
          </a:effectLst>
        </p:spPr>
        <p:txBody>
          <a:bodyPr wrap="none" lIns="91440" tIns="45720" rIns="91440" bIns="45720">
            <a:spAutoFit/>
          </a:bodyPr>
          <a:lstStyle/>
          <a:p>
            <a:pPr algn="ctr"/>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Odontología </a:t>
            </a:r>
          </a:p>
          <a:p>
            <a:endParaRPr lang="es-ES" sz="4400" b="1" dirty="0">
              <a:ln w="12700">
                <a:solidFill>
                  <a:schemeClr val="tx2">
                    <a:satMod val="155000"/>
                  </a:schemeClr>
                </a:solidFill>
                <a:prstDash val="solid"/>
              </a:ln>
              <a:solidFill>
                <a:schemeClr val="bg2">
                  <a:tint val="85000"/>
                  <a:satMod val="155000"/>
                </a:schemeClr>
              </a:solidFill>
              <a:effectLst>
                <a:glow rad="63500">
                  <a:srgbClr val="008064"/>
                </a:glow>
                <a:outerShdw blurRad="41275" dist="20320" dir="1800000" algn="tl" rotWithShape="0">
                  <a:srgbClr val="000000">
                    <a:alpha val="40000"/>
                  </a:srgbClr>
                </a:outerShdw>
              </a:effectLst>
            </a:endParaRPr>
          </a:p>
        </p:txBody>
      </p:sp>
      <p:sp>
        <p:nvSpPr>
          <p:cNvPr id="17" name="16 Rectángulo"/>
          <p:cNvSpPr/>
          <p:nvPr/>
        </p:nvSpPr>
        <p:spPr>
          <a:xfrm>
            <a:off x="796029" y="1907815"/>
            <a:ext cx="7479933" cy="646331"/>
          </a:xfrm>
          <a:prstGeom prst="rect">
            <a:avLst/>
          </a:prstGeom>
          <a:noFill/>
          <a:effectLst>
            <a:glow rad="63500">
              <a:srgbClr val="008064"/>
            </a:glow>
          </a:effectLst>
        </p:spPr>
        <p:txBody>
          <a:bodyPr wrap="none" lIns="91440" tIns="45720" rIns="91440" bIns="45720">
            <a:spAutoFit/>
          </a:bodyPr>
          <a:lstStyle/>
          <a:p>
            <a:pPr algn="ctr"/>
            <a:r>
              <a:rPr lang="es-US" sz="3600" dirty="0">
                <a:ln w="12700">
                  <a:noFill/>
                  <a:prstDash val="solid"/>
                </a:ln>
                <a:solidFill>
                  <a:srgbClr val="F7941F"/>
                </a:solidFill>
                <a:effectLst/>
                <a:latin typeface="Narkisim" panose="020E0502050101010101" pitchFamily="34" charset="-79"/>
                <a:cs typeface="Narkisim" panose="020E0502050101010101" pitchFamily="34" charset="-79"/>
              </a:rPr>
              <a:t>Ilumina tu sonrisa con el sol de Varadero</a:t>
            </a:r>
          </a:p>
        </p:txBody>
      </p:sp>
      <p:pic>
        <p:nvPicPr>
          <p:cNvPr id="4098" name="Picture 2" descr="I:\Nueva carpeta\DSC_0076-.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t="8654" r="12157" b="9900"/>
          <a:stretch/>
        </p:blipFill>
        <p:spPr bwMode="auto">
          <a:xfrm>
            <a:off x="91815" y="2976960"/>
            <a:ext cx="4581316" cy="2843784"/>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2" name="CuadroTexto 1"/>
          <p:cNvSpPr txBox="1"/>
          <p:nvPr/>
        </p:nvSpPr>
        <p:spPr>
          <a:xfrm>
            <a:off x="4877589" y="2780928"/>
            <a:ext cx="3510835" cy="369332"/>
          </a:xfrm>
          <a:prstGeom prst="rect">
            <a:avLst/>
          </a:prstGeom>
          <a:noFill/>
        </p:spPr>
        <p:txBody>
          <a:bodyPr wrap="square" rtlCol="0">
            <a:spAutoFit/>
          </a:bodyPr>
          <a:lstStyle/>
          <a:p>
            <a:endParaRPr lang="es-US" dirty="0"/>
          </a:p>
        </p:txBody>
      </p:sp>
      <p:sp>
        <p:nvSpPr>
          <p:cNvPr id="12" name="9 Rectángulo"/>
          <p:cNvSpPr/>
          <p:nvPr/>
        </p:nvSpPr>
        <p:spPr>
          <a:xfrm>
            <a:off x="4400668" y="2518638"/>
            <a:ext cx="1553630"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sp>
        <p:nvSpPr>
          <p:cNvPr id="5" name="Rectángulo 4"/>
          <p:cNvSpPr/>
          <p:nvPr/>
        </p:nvSpPr>
        <p:spPr>
          <a:xfrm>
            <a:off x="4390987" y="3203868"/>
            <a:ext cx="4572000" cy="1107996"/>
          </a:xfrm>
          <a:prstGeom prst="rect">
            <a:avLst/>
          </a:prstGeom>
        </p:spPr>
        <p:txBody>
          <a:bodyPr>
            <a:spAutoFit/>
          </a:bodyPr>
          <a:lstStyle/>
          <a:p>
            <a:pPr marR="0" lvl="0" algn="just">
              <a:lnSpc>
                <a:spcPct val="150000"/>
              </a:lnSpc>
              <a:spcBef>
                <a:spcPts val="0"/>
              </a:spcBef>
              <a:spcAft>
                <a:spcPts val="0"/>
              </a:spcAft>
              <a:tabLst>
                <a:tab pos="857250" algn="l"/>
              </a:tabLst>
            </a:pPr>
            <a:r>
              <a:rPr lang="es-US" sz="2800" dirty="0">
                <a:ln w="12700">
                  <a:noFill/>
                  <a:prstDash val="solid"/>
                </a:ln>
                <a:effectLst/>
                <a:latin typeface="Narkisim" panose="020E0502050101010101" pitchFamily="34" charset="-79"/>
                <a:cs typeface="Narkisim" panose="020E0502050101010101" pitchFamily="34" charset="-79"/>
              </a:rPr>
              <a:t>Tratamientos preventivos:</a:t>
            </a:r>
          </a:p>
          <a:p>
            <a:pPr marR="0" lvl="0" algn="just">
              <a:lnSpc>
                <a:spcPct val="150000"/>
              </a:lnSpc>
              <a:spcBef>
                <a:spcPts val="0"/>
              </a:spcBef>
              <a:spcAft>
                <a:spcPts val="0"/>
              </a:spcAft>
              <a:tabLst>
                <a:tab pos="857250" algn="l"/>
              </a:tabLst>
            </a:pPr>
            <a:endParaRPr lang="es-US" sz="1600" b="1" dirty="0">
              <a:latin typeface="Arial" panose="020B0604020202020204" pitchFamily="34" charset="0"/>
              <a:ea typeface="Calibri" panose="020F0502020204030204" pitchFamily="34" charset="0"/>
              <a:cs typeface="Times New Roman" panose="02020603050405020304" pitchFamily="18" charset="0"/>
            </a:endParaRPr>
          </a:p>
        </p:txBody>
      </p:sp>
      <p:graphicFrame>
        <p:nvGraphicFramePr>
          <p:cNvPr id="8" name="Tabla 7"/>
          <p:cNvGraphicFramePr>
            <a:graphicFrameLocks noGrp="1"/>
          </p:cNvGraphicFramePr>
          <p:nvPr>
            <p:extLst>
              <p:ext uri="{D42A27DB-BD31-4B8C-83A1-F6EECF244321}">
                <p14:modId xmlns:p14="http://schemas.microsoft.com/office/powerpoint/2010/main" val="3255834237"/>
              </p:ext>
            </p:extLst>
          </p:nvPr>
        </p:nvGraphicFramePr>
        <p:xfrm>
          <a:off x="4348161" y="4219943"/>
          <a:ext cx="4760343" cy="1280160"/>
        </p:xfrm>
        <a:graphic>
          <a:graphicData uri="http://schemas.openxmlformats.org/drawingml/2006/table">
            <a:tbl>
              <a:tblPr firstRow="1" bandRow="1">
                <a:tableStyleId>{5C22544A-7EE6-4342-B048-85BDC9FD1C3A}</a:tableStyleId>
              </a:tblPr>
              <a:tblGrid>
                <a:gridCol w="2960143"/>
                <a:gridCol w="1800200"/>
              </a:tblGrid>
              <a:tr h="370840">
                <a:tc>
                  <a:txBody>
                    <a:bodyPr/>
                    <a:lstStyle/>
                    <a:p>
                      <a:r>
                        <a:rPr lang="es-US" sz="2200" b="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Fluorización. </a:t>
                      </a:r>
                      <a:endParaRPr lang="es-US" sz="2200" b="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a:txBody>
                    <a:bodyPr/>
                    <a:lstStyle/>
                    <a:p>
                      <a:r>
                        <a:rPr lang="es-US" sz="2200" b="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15.00cuc</a:t>
                      </a:r>
                      <a:endParaRPr lang="es-US" sz="2200" b="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a:lnL w="12700" cmpd="sng">
                      <a:noFill/>
                    </a:lnL>
                    <a:lnR w="12700" cmpd="sng">
                      <a:noFill/>
                    </a:lnR>
                    <a:lnT w="12700" cmpd="sng">
                      <a:noFill/>
                    </a:lnT>
                    <a:lnB w="38100" cmpd="sng">
                      <a:noFill/>
                    </a:lnB>
                    <a:lnTlToBr w="12700" cmpd="sng">
                      <a:noFill/>
                      <a:prstDash val="solid"/>
                    </a:lnTlToBr>
                    <a:lnBlToTr w="12700" cmpd="sng">
                      <a:noFill/>
                      <a:prstDash val="solid"/>
                    </a:lnBlToTr>
                    <a:noFill/>
                  </a:tcPr>
                </a:tc>
              </a:tr>
              <a:tr h="370840">
                <a:tc>
                  <a:txBody>
                    <a:bodyPr/>
                    <a:lstStyle/>
                    <a:p>
                      <a:r>
                        <a:rPr lang="es-US" sz="2200" b="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Sellado de fosas y fisuras.	</a:t>
                      </a:r>
                      <a:endParaRPr lang="es-US" sz="2200" b="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c>
                  <a:txBody>
                    <a:bodyPr/>
                    <a:lstStyle/>
                    <a:p>
                      <a:r>
                        <a:rPr lang="es-US" sz="2200" b="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10.00cuc</a:t>
                      </a:r>
                      <a:endParaRPr lang="es-US" sz="2200" b="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a:lnL w="12700" cmpd="sng">
                      <a:noFill/>
                    </a:lnL>
                    <a:lnR w="12700" cmpd="sng">
                      <a:noFill/>
                    </a:lnR>
                    <a:lnT w="38100" cmpd="sng">
                      <a:noFill/>
                    </a:lnT>
                    <a:lnB w="12700" cmpd="sng">
                      <a:noFill/>
                    </a:lnB>
                    <a:lnTlToBr w="12700" cmpd="sng">
                      <a:noFill/>
                      <a:prstDash val="solid"/>
                    </a:lnTlToBr>
                    <a:lnBlToTr w="12700" cmpd="sng">
                      <a:noFill/>
                      <a:prstDash val="solid"/>
                    </a:lnBlToTr>
                    <a:noFill/>
                  </a:tcPr>
                </a:tc>
              </a:tr>
              <a:tr h="370840">
                <a:tc>
                  <a:txBody>
                    <a:bodyPr/>
                    <a:lstStyle/>
                    <a:p>
                      <a:r>
                        <a:rPr lang="es-US" sz="2200" b="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Profilaxis con ultrasonido.</a:t>
                      </a:r>
                      <a:endParaRPr lang="es-US" sz="2200" b="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c>
                  <a:txBody>
                    <a:bodyPr/>
                    <a:lstStyle/>
                    <a:p>
                      <a:r>
                        <a:rPr lang="es-US" sz="2200" b="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50.00cuc</a:t>
                      </a:r>
                      <a:endParaRPr lang="es-US" sz="2200" b="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a:lnL w="12700" cmpd="sng">
                      <a:noFill/>
                    </a:lnL>
                    <a:lnR w="12700" cmpd="sng">
                      <a:noFill/>
                    </a:lnR>
                    <a:lnT w="12700" cmpd="sng">
                      <a:noFill/>
                    </a:lnT>
                    <a:lnB w="12700" cmpd="sng">
                      <a:noFill/>
                    </a:lnB>
                    <a:lnTlToBr w="12700" cmpd="sng">
                      <a:noFill/>
                      <a:prstDash val="solid"/>
                    </a:lnTlToBr>
                    <a:lnBlToTr w="12700" cmpd="sng">
                      <a:noFill/>
                      <a:prstDash val="solid"/>
                    </a:lnBlToTr>
                    <a:noFill/>
                  </a:tcPr>
                </a:tc>
              </a:tr>
            </a:tbl>
          </a:graphicData>
        </a:graphic>
      </p:graphicFrame>
    </p:spTree>
    <p:extLst>
      <p:ext uri="{BB962C8B-B14F-4D97-AF65-F5344CB8AC3E}">
        <p14:creationId xmlns:p14="http://schemas.microsoft.com/office/powerpoint/2010/main" val="330738952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15" name="Picture 2" descr="I:\Nueva carpeta\DSC_011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36922" y="2762625"/>
            <a:ext cx="5039659" cy="3114648"/>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16" name="15 Rectángulo"/>
          <p:cNvSpPr/>
          <p:nvPr/>
        </p:nvSpPr>
        <p:spPr>
          <a:xfrm>
            <a:off x="236922" y="254258"/>
            <a:ext cx="5631222" cy="1446550"/>
          </a:xfrm>
          <a:prstGeom prst="rect">
            <a:avLst/>
          </a:prstGeom>
          <a:noFill/>
          <a:effectLst>
            <a:glow rad="63500">
              <a:srgbClr val="008064"/>
            </a:glow>
          </a:effectLst>
        </p:spPr>
        <p:txBody>
          <a:bodyPr wrap="none" lIns="91440" tIns="45720" rIns="91440" bIns="45720">
            <a:spAutoFit/>
          </a:bodyPr>
          <a:lstStyle/>
          <a:p>
            <a:pPr algn="ctr"/>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Odontología </a:t>
            </a:r>
          </a:p>
          <a:p>
            <a:endParaRPr lang="es-ES" sz="4400" b="1" dirty="0">
              <a:ln w="12700">
                <a:solidFill>
                  <a:schemeClr val="tx2">
                    <a:satMod val="155000"/>
                  </a:schemeClr>
                </a:solidFill>
                <a:prstDash val="solid"/>
              </a:ln>
              <a:solidFill>
                <a:schemeClr val="bg2">
                  <a:tint val="85000"/>
                  <a:satMod val="155000"/>
                </a:schemeClr>
              </a:solidFill>
              <a:effectLst>
                <a:glow rad="63500">
                  <a:srgbClr val="008064"/>
                </a:glow>
                <a:outerShdw blurRad="41275" dist="20320" dir="1800000" algn="tl" rotWithShape="0">
                  <a:srgbClr val="000000">
                    <a:alpha val="40000"/>
                  </a:srgbClr>
                </a:outerShdw>
              </a:effectLst>
            </a:endParaRPr>
          </a:p>
        </p:txBody>
      </p:sp>
      <p:sp>
        <p:nvSpPr>
          <p:cNvPr id="4" name="Rectángulo 3"/>
          <p:cNvSpPr/>
          <p:nvPr/>
        </p:nvSpPr>
        <p:spPr>
          <a:xfrm>
            <a:off x="4860033" y="2842374"/>
            <a:ext cx="5172734" cy="3370153"/>
          </a:xfrm>
          <a:prstGeom prst="rect">
            <a:avLst/>
          </a:prstGeom>
        </p:spPr>
        <p:txBody>
          <a:bodyPr wrap="square">
            <a:spAutoFit/>
          </a:bodyPr>
          <a:lstStyle/>
          <a:p>
            <a:pPr algn="just">
              <a:lnSpc>
                <a:spcPct val="150000"/>
              </a:lnSpc>
              <a:tabLst>
                <a:tab pos="857250" algn="l"/>
              </a:tabLst>
            </a:pPr>
            <a:r>
              <a:rPr lang="es-US" sz="2200" dirty="0">
                <a:ln w="12700">
                  <a:noFill/>
                  <a:prstDash val="solid"/>
                </a:ln>
                <a:solidFill>
                  <a:srgbClr val="008064"/>
                </a:solidFill>
                <a:effectLst/>
                <a:latin typeface="Narkisim" panose="020E0502050101010101" pitchFamily="34" charset="-79"/>
                <a:cs typeface="Narkisim" panose="020E0502050101010101" pitchFamily="34" charset="-79"/>
              </a:rPr>
              <a:t>Tratamientos conservadores:</a:t>
            </a:r>
          </a:p>
          <a:p>
            <a:pPr algn="just">
              <a:lnSpc>
                <a:spcPct val="150000"/>
              </a:lnSpc>
              <a:tabLst>
                <a:tab pos="857250" algn="l"/>
              </a:tabLst>
            </a:pPr>
            <a:r>
              <a:rPr lang="es-US" sz="2000" dirty="0" smtClean="0">
                <a:ln w="12700">
                  <a:noFill/>
                  <a:prstDash val="solid"/>
                </a:ln>
                <a:solidFill>
                  <a:srgbClr val="008064"/>
                </a:solidFill>
                <a:effectLst/>
                <a:latin typeface="Narkisim" panose="020E0502050101010101" pitchFamily="34" charset="-79"/>
                <a:cs typeface="Narkisim" panose="020E0502050101010101" pitchFamily="34" charset="-79"/>
              </a:rPr>
              <a:t>Blanqueamiento                    10.00 </a:t>
            </a:r>
            <a:r>
              <a:rPr lang="es-US" sz="2000"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sz="2000" dirty="0">
              <a:ln w="12700">
                <a:noFill/>
                <a:prstDash val="solid"/>
              </a:ln>
              <a:solidFill>
                <a:srgbClr val="008064"/>
              </a:solidFill>
              <a:effectLst/>
              <a:latin typeface="Narkisim" panose="020E0502050101010101" pitchFamily="34" charset="-79"/>
              <a:cs typeface="Narkisim" panose="020E0502050101010101" pitchFamily="34" charset="-79"/>
            </a:endParaRPr>
          </a:p>
          <a:p>
            <a:pPr algn="just">
              <a:lnSpc>
                <a:spcPct val="150000"/>
              </a:lnSpc>
              <a:tabLst>
                <a:tab pos="857250" algn="l"/>
              </a:tabLst>
            </a:pPr>
            <a:r>
              <a:rPr lang="es-US" sz="2000" dirty="0">
                <a:ln w="12700">
                  <a:noFill/>
                  <a:prstDash val="solid"/>
                </a:ln>
                <a:solidFill>
                  <a:srgbClr val="008064"/>
                </a:solidFill>
                <a:effectLst/>
                <a:latin typeface="Narkisim" panose="020E0502050101010101" pitchFamily="34" charset="-79"/>
                <a:cs typeface="Narkisim" panose="020E0502050101010101" pitchFamily="34" charset="-79"/>
              </a:rPr>
              <a:t>Carillas estéticas de resina     </a:t>
            </a:r>
            <a:r>
              <a:rPr lang="es-US" sz="2000" dirty="0" smtClean="0">
                <a:ln w="12700">
                  <a:noFill/>
                  <a:prstDash val="solid"/>
                </a:ln>
                <a:solidFill>
                  <a:srgbClr val="008064"/>
                </a:solidFill>
                <a:effectLst/>
                <a:latin typeface="Narkisim" panose="020E0502050101010101" pitchFamily="34" charset="-79"/>
                <a:cs typeface="Narkisim" panose="020E0502050101010101" pitchFamily="34" charset="-79"/>
              </a:rPr>
              <a:t> </a:t>
            </a:r>
            <a:r>
              <a:rPr lang="es-US" sz="2000" dirty="0">
                <a:ln w="12700">
                  <a:noFill/>
                  <a:prstDash val="solid"/>
                </a:ln>
                <a:solidFill>
                  <a:srgbClr val="008064"/>
                </a:solidFill>
                <a:effectLst/>
                <a:latin typeface="Narkisim" panose="020E0502050101010101" pitchFamily="34" charset="-79"/>
                <a:cs typeface="Narkisim" panose="020E0502050101010101" pitchFamily="34" charset="-79"/>
              </a:rPr>
              <a:t>50.00 </a:t>
            </a:r>
            <a:r>
              <a:rPr lang="es-US" sz="2000"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sz="2000" dirty="0">
              <a:ln w="12700">
                <a:noFill/>
                <a:prstDash val="solid"/>
              </a:ln>
              <a:solidFill>
                <a:srgbClr val="008064"/>
              </a:solidFill>
              <a:effectLst/>
              <a:latin typeface="Narkisim" panose="020E0502050101010101" pitchFamily="34" charset="-79"/>
              <a:cs typeface="Narkisim" panose="020E0502050101010101" pitchFamily="34" charset="-79"/>
            </a:endParaRPr>
          </a:p>
          <a:p>
            <a:pPr algn="just">
              <a:lnSpc>
                <a:spcPct val="150000"/>
              </a:lnSpc>
              <a:tabLst>
                <a:tab pos="857250" algn="l"/>
              </a:tabLst>
            </a:pPr>
            <a:r>
              <a:rPr lang="es-US" sz="2000" dirty="0">
                <a:ln w="12700">
                  <a:noFill/>
                  <a:prstDash val="solid"/>
                </a:ln>
                <a:solidFill>
                  <a:srgbClr val="008064"/>
                </a:solidFill>
                <a:effectLst/>
                <a:latin typeface="Narkisim" panose="020E0502050101010101" pitchFamily="34" charset="-79"/>
                <a:cs typeface="Narkisim" panose="020E0502050101010101" pitchFamily="34" charset="-79"/>
              </a:rPr>
              <a:t>Carillas estéticas                  </a:t>
            </a:r>
            <a:r>
              <a:rPr lang="es-US" sz="2000" dirty="0" smtClean="0">
                <a:ln w="12700">
                  <a:noFill/>
                  <a:prstDash val="solid"/>
                </a:ln>
                <a:solidFill>
                  <a:srgbClr val="008064"/>
                </a:solidFill>
                <a:effectLst/>
                <a:latin typeface="Narkisim" panose="020E0502050101010101" pitchFamily="34" charset="-79"/>
                <a:cs typeface="Narkisim" panose="020E0502050101010101" pitchFamily="34" charset="-79"/>
              </a:rPr>
              <a:t>  </a:t>
            </a:r>
            <a:r>
              <a:rPr lang="es-US" sz="2000" dirty="0">
                <a:ln w="12700">
                  <a:noFill/>
                  <a:prstDash val="solid"/>
                </a:ln>
                <a:solidFill>
                  <a:srgbClr val="008064"/>
                </a:solidFill>
                <a:effectLst/>
                <a:latin typeface="Narkisim" panose="020E0502050101010101" pitchFamily="34" charset="-79"/>
                <a:cs typeface="Narkisim" panose="020E0502050101010101" pitchFamily="34" charset="-79"/>
              </a:rPr>
              <a:t>110.00 </a:t>
            </a:r>
            <a:r>
              <a:rPr lang="es-US" sz="2000"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sz="2000" dirty="0">
              <a:ln w="12700">
                <a:noFill/>
                <a:prstDash val="solid"/>
              </a:ln>
              <a:solidFill>
                <a:srgbClr val="008064"/>
              </a:solidFill>
              <a:effectLst/>
              <a:latin typeface="Narkisim" panose="020E0502050101010101" pitchFamily="34" charset="-79"/>
              <a:cs typeface="Narkisim" panose="020E0502050101010101" pitchFamily="34" charset="-79"/>
            </a:endParaRPr>
          </a:p>
          <a:p>
            <a:pPr algn="just">
              <a:lnSpc>
                <a:spcPct val="150000"/>
              </a:lnSpc>
              <a:tabLst>
                <a:tab pos="857250" algn="l"/>
              </a:tabLst>
            </a:pPr>
            <a:r>
              <a:rPr lang="es-US" sz="2000" dirty="0">
                <a:ln w="12700">
                  <a:noFill/>
                  <a:prstDash val="solid"/>
                </a:ln>
                <a:solidFill>
                  <a:srgbClr val="008064"/>
                </a:solidFill>
                <a:effectLst/>
                <a:latin typeface="Narkisim" panose="020E0502050101010101" pitchFamily="34" charset="-79"/>
                <a:cs typeface="Narkisim" panose="020E0502050101010101" pitchFamily="34" charset="-79"/>
              </a:rPr>
              <a:t>de porcelana</a:t>
            </a:r>
          </a:p>
          <a:p>
            <a:pPr algn="just">
              <a:lnSpc>
                <a:spcPct val="150000"/>
              </a:lnSpc>
              <a:tabLst>
                <a:tab pos="857250" algn="l"/>
              </a:tabLst>
            </a:pPr>
            <a:r>
              <a:rPr lang="es-US" sz="2000" dirty="0">
                <a:ln w="12700">
                  <a:noFill/>
                  <a:prstDash val="solid"/>
                </a:ln>
                <a:solidFill>
                  <a:srgbClr val="008064"/>
                </a:solidFill>
                <a:effectLst/>
                <a:latin typeface="Narkisim" panose="020E0502050101010101" pitchFamily="34" charset="-79"/>
                <a:cs typeface="Narkisim" panose="020E0502050101010101" pitchFamily="34" charset="-79"/>
              </a:rPr>
              <a:t>Obturación con resina          </a:t>
            </a:r>
            <a:r>
              <a:rPr lang="es-US" sz="2000" dirty="0" smtClean="0">
                <a:ln w="12700">
                  <a:noFill/>
                  <a:prstDash val="solid"/>
                </a:ln>
                <a:solidFill>
                  <a:srgbClr val="008064"/>
                </a:solidFill>
                <a:effectLst/>
                <a:latin typeface="Narkisim" panose="020E0502050101010101" pitchFamily="34" charset="-79"/>
                <a:cs typeface="Narkisim" panose="020E0502050101010101" pitchFamily="34" charset="-79"/>
              </a:rPr>
              <a:t> </a:t>
            </a:r>
            <a:r>
              <a:rPr lang="es-US" sz="2000" dirty="0">
                <a:ln w="12700">
                  <a:noFill/>
                  <a:prstDash val="solid"/>
                </a:ln>
                <a:solidFill>
                  <a:srgbClr val="008064"/>
                </a:solidFill>
                <a:effectLst/>
                <a:latin typeface="Narkisim" panose="020E0502050101010101" pitchFamily="34" charset="-79"/>
                <a:cs typeface="Narkisim" panose="020E0502050101010101" pitchFamily="34" charset="-79"/>
              </a:rPr>
              <a:t>20.00 </a:t>
            </a:r>
            <a:r>
              <a:rPr lang="es-US" sz="2000"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sz="2000" dirty="0">
              <a:ln w="12700">
                <a:noFill/>
                <a:prstDash val="solid"/>
              </a:ln>
              <a:solidFill>
                <a:srgbClr val="008064"/>
              </a:solidFill>
              <a:effectLst/>
              <a:latin typeface="Narkisim" panose="020E0502050101010101" pitchFamily="34" charset="-79"/>
              <a:cs typeface="Narkisim" panose="020E0502050101010101" pitchFamily="34" charset="-79"/>
            </a:endParaRPr>
          </a:p>
          <a:p>
            <a:pPr algn="just">
              <a:lnSpc>
                <a:spcPct val="150000"/>
              </a:lnSpc>
              <a:tabLst>
                <a:tab pos="857250" algn="l"/>
              </a:tabLst>
            </a:pPr>
            <a:r>
              <a:rPr lang="es-US" sz="2000" dirty="0">
                <a:ln w="12700">
                  <a:noFill/>
                  <a:prstDash val="solid"/>
                </a:ln>
                <a:solidFill>
                  <a:srgbClr val="008064"/>
                </a:solidFill>
                <a:effectLst/>
                <a:latin typeface="Narkisim" panose="020E0502050101010101" pitchFamily="34" charset="-79"/>
                <a:cs typeface="Narkisim" panose="020E0502050101010101" pitchFamily="34" charset="-79"/>
              </a:rPr>
              <a:t>Reconstrucción con resina      100.00 </a:t>
            </a:r>
            <a:r>
              <a:rPr lang="es-US" sz="2000"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sz="2000" dirty="0">
              <a:ln w="12700">
                <a:noFill/>
                <a:prstDash val="solid"/>
              </a:ln>
              <a:solidFill>
                <a:srgbClr val="008064"/>
              </a:solidFill>
              <a:effectLst/>
              <a:latin typeface="Narkisim" panose="020E0502050101010101" pitchFamily="34" charset="-79"/>
              <a:cs typeface="Narkisim" panose="020E0502050101010101" pitchFamily="34" charset="-79"/>
            </a:endParaRPr>
          </a:p>
        </p:txBody>
      </p:sp>
      <p:sp>
        <p:nvSpPr>
          <p:cNvPr id="12" name="16 Rectángulo"/>
          <p:cNvSpPr/>
          <p:nvPr/>
        </p:nvSpPr>
        <p:spPr>
          <a:xfrm>
            <a:off x="832034" y="1844231"/>
            <a:ext cx="7479933" cy="646331"/>
          </a:xfrm>
          <a:prstGeom prst="rect">
            <a:avLst/>
          </a:prstGeom>
          <a:noFill/>
          <a:effectLst>
            <a:glow rad="63500">
              <a:srgbClr val="008064"/>
            </a:glow>
          </a:effectLst>
        </p:spPr>
        <p:txBody>
          <a:bodyPr wrap="none" lIns="91440" tIns="45720" rIns="91440" bIns="45720">
            <a:spAutoFit/>
          </a:bodyPr>
          <a:lstStyle/>
          <a:p>
            <a:pPr algn="ctr"/>
            <a:r>
              <a:rPr lang="es-US" sz="3600" dirty="0">
                <a:ln w="12700">
                  <a:noFill/>
                  <a:prstDash val="solid"/>
                </a:ln>
                <a:solidFill>
                  <a:srgbClr val="F7941F"/>
                </a:solidFill>
                <a:effectLst/>
                <a:latin typeface="Narkisim" panose="020E0502050101010101" pitchFamily="34" charset="-79"/>
                <a:cs typeface="Narkisim" panose="020E0502050101010101" pitchFamily="34" charset="-79"/>
              </a:rPr>
              <a:t>Ilumina tu sonrisa con el sol de Varadero</a:t>
            </a:r>
          </a:p>
        </p:txBody>
      </p:sp>
      <p:sp>
        <p:nvSpPr>
          <p:cNvPr id="13" name="9 Rectángulo"/>
          <p:cNvSpPr/>
          <p:nvPr/>
        </p:nvSpPr>
        <p:spPr>
          <a:xfrm>
            <a:off x="4892391" y="2427371"/>
            <a:ext cx="1401346" cy="584775"/>
          </a:xfrm>
          <a:prstGeom prst="rect">
            <a:avLst/>
          </a:prstGeom>
          <a:noFill/>
          <a:effectLst>
            <a:glow rad="63500">
              <a:srgbClr val="008064"/>
            </a:glow>
          </a:effectLst>
        </p:spPr>
        <p:txBody>
          <a:bodyPr wrap="none" lIns="91440" tIns="45720" rIns="91440" bIns="45720">
            <a:spAutoFit/>
          </a:bodyPr>
          <a:lstStyle/>
          <a:p>
            <a:pPr algn="ctr"/>
            <a:r>
              <a:rPr lang="es-ES" sz="3200" dirty="0">
                <a:ln w="12700">
                  <a:noFill/>
                  <a:prstDash val="solid"/>
                </a:ln>
                <a:effectLst/>
                <a:latin typeface="Narkisim" panose="020E0502050101010101" pitchFamily="34" charset="-79"/>
                <a:cs typeface="Narkisim" panose="020E0502050101010101" pitchFamily="34" charset="-79"/>
              </a:rPr>
              <a:t>Ofrece:</a:t>
            </a:r>
          </a:p>
        </p:txBody>
      </p:sp>
    </p:spTree>
    <p:extLst>
      <p:ext uri="{BB962C8B-B14F-4D97-AF65-F5344CB8AC3E}">
        <p14:creationId xmlns:p14="http://schemas.microsoft.com/office/powerpoint/2010/main" val="221124520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7" name="Picture 4" descr="Barra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 y="0"/>
            <a:ext cx="9144000" cy="25082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1"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13" name="12 Imagen"/>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07504" y="2708921"/>
            <a:ext cx="3960440" cy="3168352"/>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p:spPr>
      </p:pic>
      <p:sp>
        <p:nvSpPr>
          <p:cNvPr id="2" name="Rectángulo 1"/>
          <p:cNvSpPr/>
          <p:nvPr/>
        </p:nvSpPr>
        <p:spPr>
          <a:xfrm>
            <a:off x="3851920" y="2440952"/>
            <a:ext cx="6255568" cy="3796360"/>
          </a:xfrm>
          <a:prstGeom prst="rect">
            <a:avLst/>
          </a:prstGeom>
        </p:spPr>
        <p:txBody>
          <a:bodyPr wrap="square">
            <a:spAutoFit/>
          </a:bodyPr>
          <a:lstStyle/>
          <a:p>
            <a:pPr marR="0" lvl="0" algn="just">
              <a:lnSpc>
                <a:spcPct val="150000"/>
              </a:lnSpc>
              <a:spcBef>
                <a:spcPts val="0"/>
              </a:spcBef>
              <a:spcAft>
                <a:spcPts val="0"/>
              </a:spcAft>
              <a:tabLst>
                <a:tab pos="857250" algn="l"/>
              </a:tabLst>
            </a:pPr>
            <a:r>
              <a:rPr lang="es-US" dirty="0">
                <a:ln w="12700">
                  <a:noFill/>
                  <a:prstDash val="solid"/>
                </a:ln>
                <a:solidFill>
                  <a:srgbClr val="008064"/>
                </a:solidFill>
                <a:effectLst/>
                <a:latin typeface="Narkisim" panose="020E0502050101010101" pitchFamily="34" charset="-79"/>
                <a:cs typeface="Narkisim" panose="020E0502050101010101" pitchFamily="34" charset="-79"/>
              </a:rPr>
              <a:t>Prótesis acrílica total superior                   </a:t>
            </a:r>
            <a:r>
              <a:rPr lang="es-US" dirty="0" smtClean="0">
                <a:ln w="12700">
                  <a:noFill/>
                  <a:prstDash val="solid"/>
                </a:ln>
                <a:solidFill>
                  <a:srgbClr val="008064"/>
                </a:solidFill>
                <a:effectLst/>
                <a:latin typeface="Narkisim" panose="020E0502050101010101" pitchFamily="34" charset="-79"/>
                <a:cs typeface="Narkisim" panose="020E0502050101010101" pitchFamily="34" charset="-79"/>
              </a:rPr>
              <a:t>  </a:t>
            </a:r>
            <a:r>
              <a:rPr lang="es-US" dirty="0">
                <a:ln w="12700">
                  <a:noFill/>
                  <a:prstDash val="solid"/>
                </a:ln>
                <a:solidFill>
                  <a:srgbClr val="008064"/>
                </a:solidFill>
                <a:effectLst/>
                <a:latin typeface="Narkisim" panose="020E0502050101010101" pitchFamily="34" charset="-79"/>
                <a:cs typeface="Narkisim" panose="020E0502050101010101" pitchFamily="34" charset="-79"/>
              </a:rPr>
              <a:t>150.00 </a:t>
            </a:r>
            <a:r>
              <a:rPr lang="es-US"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dirty="0">
              <a:ln w="12700">
                <a:noFill/>
                <a:prstDash val="solid"/>
              </a:ln>
              <a:solidFill>
                <a:srgbClr val="008064"/>
              </a:solidFill>
              <a:effectLst/>
              <a:latin typeface="Narkisim" panose="020E0502050101010101" pitchFamily="34" charset="-79"/>
              <a:cs typeface="Narkisim" panose="020E0502050101010101" pitchFamily="34" charset="-79"/>
            </a:endParaRPr>
          </a:p>
          <a:p>
            <a:pPr marR="0" lvl="0" algn="just">
              <a:lnSpc>
                <a:spcPct val="150000"/>
              </a:lnSpc>
              <a:spcBef>
                <a:spcPts val="0"/>
              </a:spcBef>
              <a:spcAft>
                <a:spcPts val="0"/>
              </a:spcAft>
              <a:tabLst>
                <a:tab pos="857250" algn="l"/>
              </a:tabLst>
            </a:pPr>
            <a:r>
              <a:rPr lang="es-US" dirty="0">
                <a:ln w="12700">
                  <a:noFill/>
                  <a:prstDash val="solid"/>
                </a:ln>
                <a:solidFill>
                  <a:srgbClr val="008064"/>
                </a:solidFill>
                <a:effectLst/>
                <a:latin typeface="Narkisim" panose="020E0502050101010101" pitchFamily="34" charset="-79"/>
                <a:cs typeface="Narkisim" panose="020E0502050101010101" pitchFamily="34" charset="-79"/>
              </a:rPr>
              <a:t>o inferior</a:t>
            </a:r>
          </a:p>
          <a:p>
            <a:pPr marR="0" lvl="0" algn="just">
              <a:lnSpc>
                <a:spcPct val="150000"/>
              </a:lnSpc>
              <a:spcBef>
                <a:spcPts val="0"/>
              </a:spcBef>
              <a:spcAft>
                <a:spcPts val="0"/>
              </a:spcAft>
              <a:tabLst>
                <a:tab pos="857250" algn="l"/>
              </a:tabLst>
            </a:pPr>
            <a:r>
              <a:rPr lang="es-US" dirty="0">
                <a:ln w="12700">
                  <a:noFill/>
                  <a:prstDash val="solid"/>
                </a:ln>
                <a:solidFill>
                  <a:srgbClr val="008064"/>
                </a:solidFill>
                <a:effectLst/>
                <a:latin typeface="Narkisim" panose="020E0502050101010101" pitchFamily="34" charset="-79"/>
                <a:cs typeface="Narkisim" panose="020E0502050101010101" pitchFamily="34" charset="-79"/>
              </a:rPr>
              <a:t>Prótesis acrílica parcial                               100.00 </a:t>
            </a:r>
            <a:r>
              <a:rPr lang="es-US"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dirty="0">
              <a:ln w="12700">
                <a:noFill/>
                <a:prstDash val="solid"/>
              </a:ln>
              <a:solidFill>
                <a:srgbClr val="008064"/>
              </a:solidFill>
              <a:effectLst/>
              <a:latin typeface="Narkisim" panose="020E0502050101010101" pitchFamily="34" charset="-79"/>
              <a:cs typeface="Narkisim" panose="020E0502050101010101" pitchFamily="34" charset="-79"/>
            </a:endParaRPr>
          </a:p>
          <a:p>
            <a:pPr marR="0" lvl="0" algn="just">
              <a:lnSpc>
                <a:spcPct val="150000"/>
              </a:lnSpc>
              <a:spcBef>
                <a:spcPts val="0"/>
              </a:spcBef>
              <a:spcAft>
                <a:spcPts val="0"/>
              </a:spcAft>
              <a:tabLst>
                <a:tab pos="857250" algn="l"/>
              </a:tabLst>
            </a:pPr>
            <a:r>
              <a:rPr lang="es-US" dirty="0">
                <a:ln w="12700">
                  <a:noFill/>
                  <a:prstDash val="solid"/>
                </a:ln>
                <a:solidFill>
                  <a:srgbClr val="008064"/>
                </a:solidFill>
                <a:effectLst/>
                <a:latin typeface="Narkisim" panose="020E0502050101010101" pitchFamily="34" charset="-79"/>
                <a:cs typeface="Narkisim" panose="020E0502050101010101" pitchFamily="34" charset="-79"/>
              </a:rPr>
              <a:t>Espiga acrílica		                </a:t>
            </a:r>
            <a:r>
              <a:rPr lang="es-US" dirty="0" smtClean="0">
                <a:ln w="12700">
                  <a:noFill/>
                  <a:prstDash val="solid"/>
                </a:ln>
                <a:solidFill>
                  <a:srgbClr val="008064"/>
                </a:solidFill>
                <a:effectLst/>
                <a:latin typeface="Narkisim" panose="020E0502050101010101" pitchFamily="34" charset="-79"/>
                <a:cs typeface="Narkisim" panose="020E0502050101010101" pitchFamily="34" charset="-79"/>
              </a:rPr>
              <a:t>   </a:t>
            </a:r>
            <a:r>
              <a:rPr lang="es-US" dirty="0">
                <a:ln w="12700">
                  <a:noFill/>
                  <a:prstDash val="solid"/>
                </a:ln>
                <a:solidFill>
                  <a:srgbClr val="008064"/>
                </a:solidFill>
                <a:effectLst/>
                <a:latin typeface="Narkisim" panose="020E0502050101010101" pitchFamily="34" charset="-79"/>
                <a:cs typeface="Narkisim" panose="020E0502050101010101" pitchFamily="34" charset="-79"/>
              </a:rPr>
              <a:t>80.00 </a:t>
            </a:r>
            <a:r>
              <a:rPr lang="es-US"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dirty="0">
              <a:ln w="12700">
                <a:noFill/>
                <a:prstDash val="solid"/>
              </a:ln>
              <a:solidFill>
                <a:srgbClr val="008064"/>
              </a:solidFill>
              <a:effectLst/>
              <a:latin typeface="Narkisim" panose="020E0502050101010101" pitchFamily="34" charset="-79"/>
              <a:cs typeface="Narkisim" panose="020E0502050101010101" pitchFamily="34" charset="-79"/>
            </a:endParaRPr>
          </a:p>
          <a:p>
            <a:pPr marR="0" lvl="0" algn="just">
              <a:lnSpc>
                <a:spcPct val="150000"/>
              </a:lnSpc>
              <a:spcBef>
                <a:spcPts val="0"/>
              </a:spcBef>
              <a:spcAft>
                <a:spcPts val="0"/>
              </a:spcAft>
              <a:tabLst>
                <a:tab pos="857250" algn="l"/>
              </a:tabLst>
            </a:pPr>
            <a:r>
              <a:rPr lang="es-US" dirty="0">
                <a:ln w="12700">
                  <a:noFill/>
                  <a:prstDash val="solid"/>
                </a:ln>
                <a:solidFill>
                  <a:srgbClr val="008064"/>
                </a:solidFill>
                <a:effectLst/>
                <a:latin typeface="Narkisim" panose="020E0502050101010101" pitchFamily="34" charset="-79"/>
                <a:cs typeface="Narkisim" panose="020E0502050101010101" pitchFamily="34" charset="-79"/>
              </a:rPr>
              <a:t>Corona acrílica		              </a:t>
            </a:r>
            <a:r>
              <a:rPr lang="es-US" dirty="0" smtClean="0">
                <a:ln w="12700">
                  <a:noFill/>
                  <a:prstDash val="solid"/>
                </a:ln>
                <a:solidFill>
                  <a:srgbClr val="008064"/>
                </a:solidFill>
                <a:effectLst/>
                <a:latin typeface="Narkisim" panose="020E0502050101010101" pitchFamily="34" charset="-79"/>
                <a:cs typeface="Narkisim" panose="020E0502050101010101" pitchFamily="34" charset="-79"/>
              </a:rPr>
              <a:t>     </a:t>
            </a:r>
            <a:r>
              <a:rPr lang="es-US" dirty="0">
                <a:ln w="12700">
                  <a:noFill/>
                  <a:prstDash val="solid"/>
                </a:ln>
                <a:solidFill>
                  <a:srgbClr val="008064"/>
                </a:solidFill>
                <a:effectLst/>
                <a:latin typeface="Narkisim" panose="020E0502050101010101" pitchFamily="34" charset="-79"/>
                <a:cs typeface="Narkisim" panose="020E0502050101010101" pitchFamily="34" charset="-79"/>
              </a:rPr>
              <a:t>80.00 </a:t>
            </a:r>
            <a:r>
              <a:rPr lang="es-US"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dirty="0">
              <a:ln w="12700">
                <a:noFill/>
                <a:prstDash val="solid"/>
              </a:ln>
              <a:solidFill>
                <a:srgbClr val="008064"/>
              </a:solidFill>
              <a:effectLst/>
              <a:latin typeface="Narkisim" panose="020E0502050101010101" pitchFamily="34" charset="-79"/>
              <a:cs typeface="Narkisim" panose="020E0502050101010101" pitchFamily="34" charset="-79"/>
            </a:endParaRPr>
          </a:p>
          <a:p>
            <a:pPr algn="just">
              <a:lnSpc>
                <a:spcPct val="150000"/>
              </a:lnSpc>
              <a:tabLst>
                <a:tab pos="857250" algn="l"/>
              </a:tabLst>
            </a:pPr>
            <a:r>
              <a:rPr lang="es-US" dirty="0">
                <a:ln w="12700">
                  <a:noFill/>
                  <a:prstDash val="solid"/>
                </a:ln>
                <a:solidFill>
                  <a:srgbClr val="008064"/>
                </a:solidFill>
                <a:effectLst/>
                <a:latin typeface="Narkisim" panose="020E0502050101010101" pitchFamily="34" charset="-79"/>
                <a:cs typeface="Narkisim" panose="020E0502050101010101" pitchFamily="34" charset="-79"/>
              </a:rPr>
              <a:t>Prótesis esquelética superior                    </a:t>
            </a:r>
            <a:r>
              <a:rPr lang="es-US" dirty="0" smtClean="0">
                <a:ln w="12700">
                  <a:noFill/>
                  <a:prstDash val="solid"/>
                </a:ln>
                <a:solidFill>
                  <a:srgbClr val="008064"/>
                </a:solidFill>
                <a:effectLst/>
                <a:latin typeface="Narkisim" panose="020E0502050101010101" pitchFamily="34" charset="-79"/>
                <a:cs typeface="Narkisim" panose="020E0502050101010101" pitchFamily="34" charset="-79"/>
              </a:rPr>
              <a:t>   </a:t>
            </a:r>
            <a:r>
              <a:rPr lang="es-US" dirty="0">
                <a:ln w="12700">
                  <a:noFill/>
                  <a:prstDash val="solid"/>
                </a:ln>
                <a:solidFill>
                  <a:srgbClr val="008064"/>
                </a:solidFill>
                <a:effectLst/>
                <a:latin typeface="Narkisim" panose="020E0502050101010101" pitchFamily="34" charset="-79"/>
                <a:cs typeface="Narkisim" panose="020E0502050101010101" pitchFamily="34" charset="-79"/>
              </a:rPr>
              <a:t>200.00 </a:t>
            </a:r>
            <a:r>
              <a:rPr lang="es-US"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dirty="0">
              <a:ln w="12700">
                <a:noFill/>
                <a:prstDash val="solid"/>
              </a:ln>
              <a:solidFill>
                <a:srgbClr val="008064"/>
              </a:solidFill>
              <a:effectLst/>
              <a:latin typeface="Narkisim" panose="020E0502050101010101" pitchFamily="34" charset="-79"/>
              <a:cs typeface="Narkisim" panose="020E0502050101010101" pitchFamily="34" charset="-79"/>
            </a:endParaRPr>
          </a:p>
          <a:p>
            <a:pPr marR="0" lvl="0" algn="just">
              <a:lnSpc>
                <a:spcPct val="150000"/>
              </a:lnSpc>
              <a:spcBef>
                <a:spcPts val="0"/>
              </a:spcBef>
              <a:spcAft>
                <a:spcPts val="0"/>
              </a:spcAft>
              <a:tabLst>
                <a:tab pos="857250" algn="l"/>
              </a:tabLst>
            </a:pPr>
            <a:r>
              <a:rPr lang="es-US" dirty="0">
                <a:ln w="12700">
                  <a:noFill/>
                  <a:prstDash val="solid"/>
                </a:ln>
                <a:solidFill>
                  <a:srgbClr val="008064"/>
                </a:solidFill>
                <a:effectLst/>
                <a:latin typeface="Narkisim" panose="020E0502050101010101" pitchFamily="34" charset="-79"/>
                <a:cs typeface="Narkisim" panose="020E0502050101010101" pitchFamily="34" charset="-79"/>
              </a:rPr>
              <a:t>o inferior de cromo cobalto </a:t>
            </a:r>
          </a:p>
          <a:p>
            <a:pPr marR="0" lvl="0" algn="just">
              <a:lnSpc>
                <a:spcPct val="150000"/>
              </a:lnSpc>
              <a:spcBef>
                <a:spcPts val="0"/>
              </a:spcBef>
              <a:spcAft>
                <a:spcPts val="0"/>
              </a:spcAft>
              <a:tabLst>
                <a:tab pos="857250" algn="l"/>
              </a:tabLst>
            </a:pPr>
            <a:r>
              <a:rPr lang="es-US" dirty="0">
                <a:ln w="12700">
                  <a:noFill/>
                  <a:prstDash val="solid"/>
                </a:ln>
                <a:solidFill>
                  <a:srgbClr val="008064"/>
                </a:solidFill>
                <a:effectLst/>
                <a:latin typeface="Narkisim" panose="020E0502050101010101" pitchFamily="34" charset="-79"/>
                <a:cs typeface="Narkisim" panose="020E0502050101010101" pitchFamily="34" charset="-79"/>
              </a:rPr>
              <a:t>Reparación de prótesis                              </a:t>
            </a:r>
            <a:r>
              <a:rPr lang="es-US" dirty="0" smtClean="0">
                <a:ln w="12700">
                  <a:noFill/>
                  <a:prstDash val="solid"/>
                </a:ln>
                <a:solidFill>
                  <a:srgbClr val="008064"/>
                </a:solidFill>
                <a:effectLst/>
                <a:latin typeface="Narkisim" panose="020E0502050101010101" pitchFamily="34" charset="-79"/>
                <a:cs typeface="Narkisim" panose="020E0502050101010101" pitchFamily="34" charset="-79"/>
              </a:rPr>
              <a:t>20.00 </a:t>
            </a:r>
            <a:r>
              <a:rPr lang="es-US" dirty="0" err="1">
                <a:ln w="12700">
                  <a:noFill/>
                  <a:prstDash val="solid"/>
                </a:ln>
                <a:solidFill>
                  <a:srgbClr val="008064"/>
                </a:solidFill>
                <a:effectLst/>
                <a:latin typeface="Narkisim" panose="020E0502050101010101" pitchFamily="34" charset="-79"/>
                <a:cs typeface="Narkisim" panose="020E0502050101010101" pitchFamily="34" charset="-79"/>
              </a:rPr>
              <a:t>cuc</a:t>
            </a:r>
            <a:endParaRPr lang="es-US" dirty="0">
              <a:ln w="12700">
                <a:noFill/>
                <a:prstDash val="solid"/>
              </a:ln>
              <a:solidFill>
                <a:srgbClr val="008064"/>
              </a:solidFill>
              <a:effectLst/>
              <a:latin typeface="Narkisim" panose="020E0502050101010101" pitchFamily="34" charset="-79"/>
              <a:cs typeface="Narkisim" panose="020E0502050101010101" pitchFamily="34" charset="-79"/>
            </a:endParaRPr>
          </a:p>
          <a:p>
            <a:pPr marR="0" lvl="0" algn="just">
              <a:lnSpc>
                <a:spcPct val="150000"/>
              </a:lnSpc>
              <a:spcBef>
                <a:spcPts val="0"/>
              </a:spcBef>
              <a:spcAft>
                <a:spcPts val="0"/>
              </a:spcAft>
              <a:tabLst>
                <a:tab pos="857250" algn="l"/>
              </a:tabLst>
            </a:pPr>
            <a:r>
              <a:rPr lang="es-US" dirty="0">
                <a:ln w="12700">
                  <a:noFill/>
                  <a:prstDash val="solid"/>
                </a:ln>
                <a:solidFill>
                  <a:srgbClr val="008064"/>
                </a:solidFill>
                <a:effectLst/>
                <a:latin typeface="Narkisim" panose="020E0502050101010101" pitchFamily="34" charset="-79"/>
                <a:cs typeface="Narkisim" panose="020E0502050101010101" pitchFamily="34" charset="-79"/>
              </a:rPr>
              <a:t>o reposición de dientes</a:t>
            </a:r>
          </a:p>
        </p:txBody>
      </p:sp>
      <p:sp>
        <p:nvSpPr>
          <p:cNvPr id="19" name="15 Rectángulo"/>
          <p:cNvSpPr/>
          <p:nvPr/>
        </p:nvSpPr>
        <p:spPr>
          <a:xfrm>
            <a:off x="236922" y="254258"/>
            <a:ext cx="5631222" cy="1446550"/>
          </a:xfrm>
          <a:prstGeom prst="rect">
            <a:avLst/>
          </a:prstGeom>
          <a:noFill/>
          <a:effectLst>
            <a:glow rad="63500">
              <a:srgbClr val="008064"/>
            </a:glow>
          </a:effectLst>
        </p:spPr>
        <p:txBody>
          <a:bodyPr wrap="none" lIns="91440" tIns="45720" rIns="91440" bIns="45720">
            <a:spAutoFit/>
          </a:bodyPr>
          <a:lstStyle/>
          <a:p>
            <a:pPr algn="ctr"/>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Odontología </a:t>
            </a:r>
          </a:p>
          <a:p>
            <a:endParaRPr lang="es-ES" sz="4400" b="1" dirty="0">
              <a:ln w="12700">
                <a:solidFill>
                  <a:schemeClr val="tx2">
                    <a:satMod val="155000"/>
                  </a:schemeClr>
                </a:solidFill>
                <a:prstDash val="solid"/>
              </a:ln>
              <a:solidFill>
                <a:schemeClr val="bg2">
                  <a:tint val="85000"/>
                  <a:satMod val="155000"/>
                </a:schemeClr>
              </a:solidFill>
              <a:effectLst>
                <a:glow rad="63500">
                  <a:srgbClr val="008064"/>
                </a:glow>
                <a:outerShdw blurRad="41275" dist="20320" dir="1800000" algn="tl" rotWithShape="0">
                  <a:srgbClr val="000000">
                    <a:alpha val="40000"/>
                  </a:srgbClr>
                </a:outerShdw>
              </a:effectLst>
            </a:endParaRPr>
          </a:p>
        </p:txBody>
      </p:sp>
      <p:sp>
        <p:nvSpPr>
          <p:cNvPr id="20" name="16 Rectángulo"/>
          <p:cNvSpPr/>
          <p:nvPr/>
        </p:nvSpPr>
        <p:spPr>
          <a:xfrm>
            <a:off x="847649" y="1754089"/>
            <a:ext cx="7479933" cy="646331"/>
          </a:xfrm>
          <a:prstGeom prst="rect">
            <a:avLst/>
          </a:prstGeom>
          <a:noFill/>
          <a:effectLst>
            <a:glow rad="63500">
              <a:srgbClr val="008064"/>
            </a:glow>
          </a:effectLst>
        </p:spPr>
        <p:txBody>
          <a:bodyPr wrap="none" lIns="91440" tIns="45720" rIns="91440" bIns="45720">
            <a:spAutoFit/>
          </a:bodyPr>
          <a:lstStyle/>
          <a:p>
            <a:pPr algn="ctr"/>
            <a:r>
              <a:rPr lang="es-US" sz="3600" dirty="0">
                <a:ln w="12700">
                  <a:noFill/>
                  <a:prstDash val="solid"/>
                </a:ln>
                <a:solidFill>
                  <a:srgbClr val="F7941F"/>
                </a:solidFill>
                <a:effectLst/>
                <a:latin typeface="Narkisim" panose="020E0502050101010101" pitchFamily="34" charset="-79"/>
                <a:cs typeface="Narkisim" panose="020E0502050101010101" pitchFamily="34" charset="-79"/>
              </a:rPr>
              <a:t>Ilumina tu sonrisa con el sol de Varadero</a:t>
            </a:r>
          </a:p>
        </p:txBody>
      </p:sp>
      <p:sp>
        <p:nvSpPr>
          <p:cNvPr id="21" name="9 Rectángulo"/>
          <p:cNvSpPr/>
          <p:nvPr/>
        </p:nvSpPr>
        <p:spPr>
          <a:xfrm>
            <a:off x="4688742" y="2166716"/>
            <a:ext cx="1401346" cy="584775"/>
          </a:xfrm>
          <a:prstGeom prst="rect">
            <a:avLst/>
          </a:prstGeom>
          <a:noFill/>
          <a:effectLst>
            <a:glow rad="63500">
              <a:srgbClr val="008064"/>
            </a:glow>
          </a:effectLst>
        </p:spPr>
        <p:txBody>
          <a:bodyPr wrap="none" lIns="91440" tIns="45720" rIns="91440" bIns="45720">
            <a:spAutoFit/>
          </a:bodyPr>
          <a:lstStyle/>
          <a:p>
            <a:pPr algn="ctr"/>
            <a:r>
              <a:rPr lang="es-ES" sz="3200" dirty="0">
                <a:ln w="12700">
                  <a:noFill/>
                  <a:prstDash val="solid"/>
                </a:ln>
                <a:effectLst/>
                <a:latin typeface="Narkisim" panose="020E0502050101010101" pitchFamily="34" charset="-79"/>
                <a:cs typeface="Narkisim" panose="020E0502050101010101" pitchFamily="34" charset="-79"/>
              </a:rPr>
              <a:t>Ofrece:</a:t>
            </a:r>
          </a:p>
        </p:txBody>
      </p:sp>
    </p:spTree>
    <p:extLst>
      <p:ext uri="{BB962C8B-B14F-4D97-AF65-F5344CB8AC3E}">
        <p14:creationId xmlns:p14="http://schemas.microsoft.com/office/powerpoint/2010/main" val="852049378"/>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3" name="2 CuadroTexto"/>
          <p:cNvSpPr txBox="1"/>
          <p:nvPr/>
        </p:nvSpPr>
        <p:spPr>
          <a:xfrm>
            <a:off x="899592" y="2780928"/>
            <a:ext cx="184731" cy="369332"/>
          </a:xfrm>
          <a:prstGeom prst="rect">
            <a:avLst/>
          </a:prstGeom>
          <a:noFill/>
        </p:spPr>
        <p:txBody>
          <a:bodyPr wrap="none" rtlCol="0">
            <a:spAutoFit/>
          </a:bodyPr>
          <a:lstStyle/>
          <a:p>
            <a:endParaRPr lang="es-MX" dirty="0"/>
          </a:p>
        </p:txBody>
      </p:sp>
      <p:pic>
        <p:nvPicPr>
          <p:cNvPr id="6146"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47574" y="2926134"/>
            <a:ext cx="4568442" cy="3058213"/>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sp>
        <p:nvSpPr>
          <p:cNvPr id="2" name="Rectángulo 1"/>
          <p:cNvSpPr/>
          <p:nvPr/>
        </p:nvSpPr>
        <p:spPr>
          <a:xfrm>
            <a:off x="4535996" y="3022404"/>
            <a:ext cx="4817597" cy="472373"/>
          </a:xfrm>
          <a:prstGeom prst="rect">
            <a:avLst/>
          </a:prstGeom>
        </p:spPr>
        <p:txBody>
          <a:bodyPr wrap="square">
            <a:spAutoFit/>
          </a:bodyPr>
          <a:lstStyle/>
          <a:p>
            <a:pPr marR="0" lvl="0" algn="just">
              <a:lnSpc>
                <a:spcPct val="150000"/>
              </a:lnSpc>
              <a:spcBef>
                <a:spcPts val="0"/>
              </a:spcBef>
              <a:spcAft>
                <a:spcPts val="0"/>
              </a:spcAft>
              <a:tabLst>
                <a:tab pos="857250" algn="l"/>
              </a:tabLst>
            </a:pPr>
            <a:r>
              <a:rPr lang="es-US" dirty="0" err="1">
                <a:ln w="12700">
                  <a:noFill/>
                  <a:prstDash val="solid"/>
                </a:ln>
                <a:effectLst/>
                <a:latin typeface="Narkisim" panose="020E0502050101010101" pitchFamily="34" charset="-79"/>
                <a:cs typeface="Narkisim" panose="020E0502050101010101" pitchFamily="34" charset="-79"/>
              </a:rPr>
              <a:t>Implantología</a:t>
            </a:r>
            <a:r>
              <a:rPr lang="es-US" dirty="0">
                <a:ln w="12700">
                  <a:noFill/>
                  <a:prstDash val="solid"/>
                </a:ln>
                <a:effectLst/>
                <a:latin typeface="Narkisim" panose="020E0502050101010101" pitchFamily="34" charset="-79"/>
                <a:cs typeface="Narkisim" panose="020E0502050101010101" pitchFamily="34" charset="-79"/>
              </a:rPr>
              <a:t>:</a:t>
            </a:r>
          </a:p>
        </p:txBody>
      </p:sp>
      <p:graphicFrame>
        <p:nvGraphicFramePr>
          <p:cNvPr id="4" name="Tabla 3"/>
          <p:cNvGraphicFramePr>
            <a:graphicFrameLocks noGrp="1"/>
          </p:cNvGraphicFramePr>
          <p:nvPr>
            <p:extLst>
              <p:ext uri="{D42A27DB-BD31-4B8C-83A1-F6EECF244321}">
                <p14:modId xmlns:p14="http://schemas.microsoft.com/office/powerpoint/2010/main" val="1382068547"/>
              </p:ext>
            </p:extLst>
          </p:nvPr>
        </p:nvGraphicFramePr>
        <p:xfrm>
          <a:off x="4322563" y="3765480"/>
          <a:ext cx="4826860" cy="2183706"/>
        </p:xfrm>
        <a:graphic>
          <a:graphicData uri="http://schemas.openxmlformats.org/drawingml/2006/table">
            <a:tbl>
              <a:tblPr>
                <a:tableStyleId>{5C22544A-7EE6-4342-B048-85BDC9FD1C3A}</a:tableStyleId>
              </a:tblPr>
              <a:tblGrid>
                <a:gridCol w="2179445"/>
                <a:gridCol w="2647415"/>
              </a:tblGrid>
              <a:tr h="692310">
                <a:tc>
                  <a:txBody>
                    <a:bodyPr/>
                    <a:lstStyle/>
                    <a:p>
                      <a:pPr marL="0" marR="0" algn="just">
                        <a:lnSpc>
                          <a:spcPct val="150000"/>
                        </a:lnSpc>
                        <a:spcBef>
                          <a:spcPts val="0"/>
                        </a:spcBef>
                        <a:spcAft>
                          <a:spcPts val="0"/>
                        </a:spcAft>
                        <a:tabLst>
                          <a:tab pos="857250" algn="l"/>
                        </a:tabLst>
                      </a:pPr>
                      <a:r>
                        <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rPr>
                        <a:t>Un implante dental</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just">
                        <a:lnSpc>
                          <a:spcPct val="150000"/>
                        </a:lnSpc>
                        <a:spcBef>
                          <a:spcPts val="0"/>
                        </a:spcBef>
                        <a:spcAft>
                          <a:spcPts val="0"/>
                        </a:spcAft>
                        <a:tabLst>
                          <a:tab pos="857250" algn="l"/>
                        </a:tabLst>
                      </a:pPr>
                      <a:r>
                        <a:rPr lang="es-US" sz="1800" kern="1200">
                          <a:ln w="12700">
                            <a:noFill/>
                            <a:prstDash val="solid"/>
                          </a:ln>
                          <a:solidFill>
                            <a:srgbClr val="008064"/>
                          </a:solidFill>
                          <a:effectLst/>
                          <a:latin typeface="Narkisim" panose="020E0502050101010101" pitchFamily="34" charset="-79"/>
                          <a:ea typeface="+mn-ea"/>
                          <a:cs typeface="Narkisim" panose="020E0502050101010101" pitchFamily="34" charset="-79"/>
                        </a:rPr>
                        <a:t>980.00cuc</a:t>
                      </a:r>
                    </a:p>
                    <a:p>
                      <a:pPr marL="0" marR="0" algn="just">
                        <a:lnSpc>
                          <a:spcPct val="150000"/>
                        </a:lnSpc>
                        <a:spcBef>
                          <a:spcPts val="0"/>
                        </a:spcBef>
                        <a:spcAft>
                          <a:spcPts val="0"/>
                        </a:spcAft>
                        <a:tabLst>
                          <a:tab pos="857250" algn="l"/>
                        </a:tabLst>
                      </a:pPr>
                      <a:r>
                        <a:rPr lang="es-US" sz="1800" kern="1200">
                          <a:ln w="12700">
                            <a:noFill/>
                            <a:prstDash val="solid"/>
                          </a:ln>
                          <a:solidFill>
                            <a:srgbClr val="008064"/>
                          </a:solidFill>
                          <a:effectLst/>
                          <a:latin typeface="Narkisim" panose="020E0502050101010101" pitchFamily="34" charset="-79"/>
                          <a:ea typeface="+mn-ea"/>
                          <a:cs typeface="Narkisim" panose="020E0502050101010101" pitchFamily="34" charset="-79"/>
                        </a:rPr>
                        <a:t> </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680373">
                <a:tc>
                  <a:txBody>
                    <a:bodyPr/>
                    <a:lstStyle/>
                    <a:p>
                      <a:pPr marL="0" marR="0" algn="just">
                        <a:lnSpc>
                          <a:spcPct val="150000"/>
                        </a:lnSpc>
                        <a:spcBef>
                          <a:spcPts val="0"/>
                        </a:spcBef>
                        <a:spcAft>
                          <a:spcPts val="0"/>
                        </a:spcAft>
                        <a:tabLst>
                          <a:tab pos="857250" algn="l"/>
                        </a:tabLst>
                      </a:pPr>
                      <a:r>
                        <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rPr>
                        <a:t>Entre 2 y 5 implantes</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just">
                        <a:lnSpc>
                          <a:spcPct val="150000"/>
                        </a:lnSpc>
                        <a:spcBef>
                          <a:spcPts val="0"/>
                        </a:spcBef>
                        <a:spcAft>
                          <a:spcPts val="0"/>
                        </a:spcAft>
                        <a:tabLst>
                          <a:tab pos="857250" algn="l"/>
                        </a:tabLst>
                      </a:pPr>
                      <a:r>
                        <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rPr>
                        <a:t>1105.00cuc </a:t>
                      </a:r>
                      <a:r>
                        <a:rPr lang="es-US" sz="180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a</a:t>
                      </a:r>
                      <a:r>
                        <a:rPr lang="es-US" sz="1800" kern="1200" baseline="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 </a:t>
                      </a:r>
                      <a:r>
                        <a:rPr lang="es-US" sz="180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3775.00 </a:t>
                      </a:r>
                      <a:r>
                        <a:rPr lang="es-US" sz="1800" kern="1200" dirty="0" err="1">
                          <a:ln w="12700">
                            <a:noFill/>
                            <a:prstDash val="solid"/>
                          </a:ln>
                          <a:solidFill>
                            <a:srgbClr val="008064"/>
                          </a:solidFill>
                          <a:effectLst/>
                          <a:latin typeface="Narkisim" panose="020E0502050101010101" pitchFamily="34" charset="-79"/>
                          <a:ea typeface="+mn-ea"/>
                          <a:cs typeface="Narkisim" panose="020E0502050101010101" pitchFamily="34" charset="-79"/>
                        </a:rPr>
                        <a:t>cuc</a:t>
                      </a:r>
                      <a:endPar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680373">
                <a:tc>
                  <a:txBody>
                    <a:bodyPr/>
                    <a:lstStyle/>
                    <a:p>
                      <a:pPr marL="0" marR="0" algn="just">
                        <a:lnSpc>
                          <a:spcPct val="150000"/>
                        </a:lnSpc>
                        <a:spcBef>
                          <a:spcPts val="0"/>
                        </a:spcBef>
                        <a:spcAft>
                          <a:spcPts val="0"/>
                        </a:spcAft>
                        <a:tabLst>
                          <a:tab pos="857250" algn="l"/>
                        </a:tabLst>
                      </a:pPr>
                      <a:r>
                        <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rPr>
                        <a:t>Más de 5 implantes</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just">
                        <a:lnSpc>
                          <a:spcPct val="150000"/>
                        </a:lnSpc>
                        <a:spcBef>
                          <a:spcPts val="0"/>
                        </a:spcBef>
                        <a:spcAft>
                          <a:spcPts val="0"/>
                        </a:spcAft>
                        <a:tabLst>
                          <a:tab pos="857250" algn="l"/>
                        </a:tabLst>
                      </a:pPr>
                      <a:r>
                        <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rPr>
                        <a:t>285.00 </a:t>
                      </a:r>
                      <a:r>
                        <a:rPr lang="es-US" sz="1800" kern="1200" dirty="0" err="1">
                          <a:ln w="12700">
                            <a:noFill/>
                            <a:prstDash val="solid"/>
                          </a:ln>
                          <a:solidFill>
                            <a:srgbClr val="008064"/>
                          </a:solidFill>
                          <a:effectLst/>
                          <a:latin typeface="Narkisim" panose="020E0502050101010101" pitchFamily="34" charset="-79"/>
                          <a:ea typeface="+mn-ea"/>
                          <a:cs typeface="Narkisim" panose="020E0502050101010101" pitchFamily="34" charset="-79"/>
                        </a:rPr>
                        <a:t>cuc</a:t>
                      </a:r>
                      <a:r>
                        <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rPr>
                        <a:t> + 650.00 x diente</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bl>
          </a:graphicData>
        </a:graphic>
      </p:graphicFrame>
      <p:sp>
        <p:nvSpPr>
          <p:cNvPr id="16" name="15 Rectángulo"/>
          <p:cNvSpPr/>
          <p:nvPr/>
        </p:nvSpPr>
        <p:spPr>
          <a:xfrm>
            <a:off x="236922" y="254258"/>
            <a:ext cx="5631222" cy="1446550"/>
          </a:xfrm>
          <a:prstGeom prst="rect">
            <a:avLst/>
          </a:prstGeom>
          <a:noFill/>
          <a:effectLst>
            <a:glow rad="63500">
              <a:srgbClr val="008064"/>
            </a:glow>
          </a:effectLst>
        </p:spPr>
        <p:txBody>
          <a:bodyPr wrap="none" lIns="91440" tIns="45720" rIns="91440" bIns="45720">
            <a:spAutoFit/>
          </a:bodyPr>
          <a:lstStyle/>
          <a:p>
            <a:pPr algn="ctr"/>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Odontología </a:t>
            </a:r>
          </a:p>
          <a:p>
            <a:endParaRPr lang="es-ES" sz="4400" b="1" dirty="0">
              <a:ln w="12700">
                <a:solidFill>
                  <a:schemeClr val="tx2">
                    <a:satMod val="155000"/>
                  </a:schemeClr>
                </a:solidFill>
                <a:prstDash val="solid"/>
              </a:ln>
              <a:solidFill>
                <a:schemeClr val="bg2">
                  <a:tint val="85000"/>
                  <a:satMod val="155000"/>
                </a:schemeClr>
              </a:solidFill>
              <a:effectLst>
                <a:glow rad="63500">
                  <a:srgbClr val="008064"/>
                </a:glow>
                <a:outerShdw blurRad="41275" dist="20320" dir="1800000" algn="tl" rotWithShape="0">
                  <a:srgbClr val="000000">
                    <a:alpha val="40000"/>
                  </a:srgbClr>
                </a:outerShdw>
              </a:effectLst>
            </a:endParaRPr>
          </a:p>
        </p:txBody>
      </p:sp>
      <p:sp>
        <p:nvSpPr>
          <p:cNvPr id="17" name="16 Rectángulo"/>
          <p:cNvSpPr/>
          <p:nvPr/>
        </p:nvSpPr>
        <p:spPr>
          <a:xfrm>
            <a:off x="832034" y="1844231"/>
            <a:ext cx="7479933" cy="646331"/>
          </a:xfrm>
          <a:prstGeom prst="rect">
            <a:avLst/>
          </a:prstGeom>
          <a:noFill/>
          <a:effectLst>
            <a:glow rad="63500">
              <a:srgbClr val="008064"/>
            </a:glow>
          </a:effectLst>
        </p:spPr>
        <p:txBody>
          <a:bodyPr wrap="none" lIns="91440" tIns="45720" rIns="91440" bIns="45720">
            <a:spAutoFit/>
          </a:bodyPr>
          <a:lstStyle/>
          <a:p>
            <a:pPr algn="ctr"/>
            <a:r>
              <a:rPr lang="es-US" sz="3600" dirty="0">
                <a:ln w="12700">
                  <a:noFill/>
                  <a:prstDash val="solid"/>
                </a:ln>
                <a:solidFill>
                  <a:srgbClr val="F7941F"/>
                </a:solidFill>
                <a:effectLst/>
                <a:latin typeface="Narkisim" panose="020E0502050101010101" pitchFamily="34" charset="-79"/>
                <a:cs typeface="Narkisim" panose="020E0502050101010101" pitchFamily="34" charset="-79"/>
              </a:rPr>
              <a:t>Ilumina tu sonrisa con el sol de Varadero</a:t>
            </a:r>
          </a:p>
        </p:txBody>
      </p:sp>
      <p:sp>
        <p:nvSpPr>
          <p:cNvPr id="18" name="9 Rectángulo"/>
          <p:cNvSpPr/>
          <p:nvPr/>
        </p:nvSpPr>
        <p:spPr>
          <a:xfrm>
            <a:off x="4781730" y="2519209"/>
            <a:ext cx="1553630"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pic>
        <p:nvPicPr>
          <p:cNvPr id="19" name="Picture 2" descr="Marco3"/>
          <p:cNvPicPr>
            <a:picLocks noChangeAspect="1" noChangeArrowheads="1"/>
          </p:cNvPicPr>
          <p:nvPr/>
        </p:nvPicPr>
        <p:blipFill rotWithShape="1">
          <a:blip r:embed="rId4">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3097280970"/>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ClinicaDelSol_Logo"/>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633877" y="364703"/>
            <a:ext cx="1330611" cy="723637"/>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6146"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147574" y="2852936"/>
            <a:ext cx="4424426" cy="3024336"/>
          </a:xfrm>
          <a:prstGeom prst="rect">
            <a:avLst/>
          </a:prstGeom>
          <a:ln>
            <a:noFill/>
          </a:ln>
          <a:effectLst>
            <a:reflection blurRad="12700" stA="30000" endPos="30000" dist="5000" dir="5400000" sy="-100000" algn="bl" rotWithShape="0"/>
          </a:effectLst>
          <a:scene3d>
            <a:camera prst="perspectiveContrastingLeftFacing">
              <a:rot lat="300000" lon="19800000" rev="0"/>
            </a:camera>
            <a:lightRig rig="threePt" dir="t">
              <a:rot lat="0" lon="0" rev="2700000"/>
            </a:lightRig>
          </a:scene3d>
          <a:sp3d>
            <a:bevelT w="63500" h="50800"/>
          </a:sp3d>
          <a:extLst>
            <a:ext uri="{909E8E84-426E-40DD-AFC4-6F175D3DCCD1}">
              <a14:hiddenFill xmlns:a14="http://schemas.microsoft.com/office/drawing/2010/main">
                <a:solidFill>
                  <a:srgbClr val="FFFFFF"/>
                </a:solidFill>
              </a14:hiddenFill>
            </a:ext>
          </a:extLst>
        </p:spPr>
      </p:pic>
      <p:graphicFrame>
        <p:nvGraphicFramePr>
          <p:cNvPr id="14" name="Tabla 13"/>
          <p:cNvGraphicFramePr>
            <a:graphicFrameLocks noGrp="1"/>
          </p:cNvGraphicFramePr>
          <p:nvPr>
            <p:extLst>
              <p:ext uri="{D42A27DB-BD31-4B8C-83A1-F6EECF244321}">
                <p14:modId xmlns:p14="http://schemas.microsoft.com/office/powerpoint/2010/main" val="855669030"/>
              </p:ext>
            </p:extLst>
          </p:nvPr>
        </p:nvGraphicFramePr>
        <p:xfrm>
          <a:off x="4283968" y="3524314"/>
          <a:ext cx="4654308" cy="1416854"/>
        </p:xfrm>
        <a:graphic>
          <a:graphicData uri="http://schemas.openxmlformats.org/drawingml/2006/table">
            <a:tbl>
              <a:tblPr>
                <a:tableStyleId>{5C22544A-7EE6-4342-B048-85BDC9FD1C3A}</a:tableStyleId>
              </a:tblPr>
              <a:tblGrid>
                <a:gridCol w="3384376"/>
                <a:gridCol w="1269932"/>
              </a:tblGrid>
              <a:tr h="714587">
                <a:tc>
                  <a:txBody>
                    <a:bodyPr/>
                    <a:lstStyle/>
                    <a:p>
                      <a:pPr marL="0" marR="0" algn="l" defTabSz="914400" rtl="0" eaLnBrk="1" latinLnBrk="0" hangingPunct="1">
                        <a:lnSpc>
                          <a:spcPct val="150000"/>
                        </a:lnSpc>
                        <a:spcBef>
                          <a:spcPts val="0"/>
                        </a:spcBef>
                        <a:spcAft>
                          <a:spcPts val="0"/>
                        </a:spcAft>
                        <a:tabLst>
                          <a:tab pos="857250" algn="l"/>
                        </a:tabLst>
                      </a:pPr>
                      <a:r>
                        <a:rPr lang="es-US" sz="180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Consulta y Estudios especializados</a:t>
                      </a:r>
                      <a:endPar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50000"/>
                        </a:lnSpc>
                        <a:spcBef>
                          <a:spcPts val="0"/>
                        </a:spcBef>
                        <a:spcAft>
                          <a:spcPts val="0"/>
                        </a:spcAft>
                        <a:tabLst>
                          <a:tab pos="857250" algn="l"/>
                        </a:tabLst>
                      </a:pPr>
                      <a:r>
                        <a:rPr lang="es-US" sz="180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280.00 </a:t>
                      </a:r>
                      <a:r>
                        <a:rPr lang="es-US" sz="1800" kern="1200" dirty="0" err="1" smtClean="0">
                          <a:ln w="12700">
                            <a:noFill/>
                            <a:prstDash val="solid"/>
                          </a:ln>
                          <a:solidFill>
                            <a:srgbClr val="008064"/>
                          </a:solidFill>
                          <a:effectLst/>
                          <a:latin typeface="Narkisim" panose="020E0502050101010101" pitchFamily="34" charset="-79"/>
                          <a:ea typeface="+mn-ea"/>
                          <a:cs typeface="Narkisim" panose="020E0502050101010101" pitchFamily="34" charset="-79"/>
                        </a:rPr>
                        <a:t>cuc</a:t>
                      </a:r>
                      <a:r>
                        <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rPr>
                        <a:t> </a:t>
                      </a: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r h="702267">
                <a:tc>
                  <a:txBody>
                    <a:bodyPr/>
                    <a:lstStyle/>
                    <a:p>
                      <a:pPr marL="0" marR="0" algn="l" defTabSz="914400" rtl="0" eaLnBrk="1" latinLnBrk="0" hangingPunct="1">
                        <a:lnSpc>
                          <a:spcPct val="150000"/>
                        </a:lnSpc>
                        <a:spcBef>
                          <a:spcPts val="0"/>
                        </a:spcBef>
                        <a:spcAft>
                          <a:spcPts val="0"/>
                        </a:spcAft>
                        <a:tabLst>
                          <a:tab pos="857250" algn="l"/>
                        </a:tabLst>
                      </a:pPr>
                      <a:r>
                        <a:rPr lang="es-US" sz="180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Sesión de hemodiálisis</a:t>
                      </a:r>
                      <a:endPar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c>
                  <a:txBody>
                    <a:bodyPr/>
                    <a:lstStyle/>
                    <a:p>
                      <a:pPr marL="0" marR="0" algn="l" defTabSz="914400" rtl="0" eaLnBrk="1" latinLnBrk="0" hangingPunct="1">
                        <a:lnSpc>
                          <a:spcPct val="150000"/>
                        </a:lnSpc>
                        <a:spcBef>
                          <a:spcPts val="0"/>
                        </a:spcBef>
                        <a:spcAft>
                          <a:spcPts val="0"/>
                        </a:spcAft>
                        <a:tabLst>
                          <a:tab pos="857250" algn="l"/>
                        </a:tabLst>
                      </a:pPr>
                      <a:r>
                        <a:rPr lang="es-US" sz="180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100.00 </a:t>
                      </a:r>
                      <a:r>
                        <a:rPr lang="es-US" sz="1800" kern="1200" dirty="0" err="1" smtClean="0">
                          <a:ln w="12700">
                            <a:noFill/>
                            <a:prstDash val="solid"/>
                          </a:ln>
                          <a:solidFill>
                            <a:srgbClr val="008064"/>
                          </a:solidFill>
                          <a:effectLst/>
                          <a:latin typeface="Narkisim" panose="020E0502050101010101" pitchFamily="34" charset="-79"/>
                          <a:ea typeface="+mn-ea"/>
                          <a:cs typeface="Narkisim" panose="020E0502050101010101" pitchFamily="34" charset="-79"/>
                        </a:rPr>
                        <a:t>cuc</a:t>
                      </a:r>
                      <a:r>
                        <a:rPr lang="es-US" sz="1800" kern="1200" dirty="0" smtClean="0">
                          <a:ln w="12700">
                            <a:noFill/>
                            <a:prstDash val="solid"/>
                          </a:ln>
                          <a:solidFill>
                            <a:srgbClr val="008064"/>
                          </a:solidFill>
                          <a:effectLst/>
                          <a:latin typeface="Narkisim" panose="020E0502050101010101" pitchFamily="34" charset="-79"/>
                          <a:ea typeface="+mn-ea"/>
                          <a:cs typeface="Narkisim" panose="020E0502050101010101" pitchFamily="34" charset="-79"/>
                        </a:rPr>
                        <a:t> </a:t>
                      </a:r>
                      <a:endParaRPr lang="es-US" sz="1800" kern="1200" dirty="0">
                        <a:ln w="12700">
                          <a:noFill/>
                          <a:prstDash val="solid"/>
                        </a:ln>
                        <a:solidFill>
                          <a:srgbClr val="008064"/>
                        </a:solidFill>
                        <a:effectLst/>
                        <a:latin typeface="Narkisim" panose="020E0502050101010101" pitchFamily="34" charset="-79"/>
                        <a:ea typeface="+mn-ea"/>
                        <a:cs typeface="Narkisim" panose="020E0502050101010101" pitchFamily="34" charset="-79"/>
                      </a:endParaRPr>
                    </a:p>
                  </a:txBody>
                  <a:tcPr marL="68580" marR="68580" marT="0" marB="0">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solidFill>
                  </a:tcPr>
                </a:tc>
              </a:tr>
            </a:tbl>
          </a:graphicData>
        </a:graphic>
      </p:graphicFrame>
      <p:sp>
        <p:nvSpPr>
          <p:cNvPr id="17" name="15 Rectángulo"/>
          <p:cNvSpPr/>
          <p:nvPr/>
        </p:nvSpPr>
        <p:spPr>
          <a:xfrm>
            <a:off x="435472" y="254258"/>
            <a:ext cx="5234126" cy="1446550"/>
          </a:xfrm>
          <a:prstGeom prst="rect">
            <a:avLst/>
          </a:prstGeom>
          <a:noFill/>
          <a:effectLst>
            <a:glow rad="63500">
              <a:srgbClr val="008064"/>
            </a:glow>
          </a:effectLst>
        </p:spPr>
        <p:txBody>
          <a:bodyPr wrap="none" lIns="91440" tIns="45720" rIns="91440" bIns="45720">
            <a:spAutoFit/>
          </a:bodyPr>
          <a:lstStyle/>
          <a:p>
            <a:pPr algn="ctr"/>
            <a:r>
              <a:rPr lang="es-ES" sz="4400" b="1" dirty="0">
                <a:ln w="12700">
                  <a:noFill/>
                  <a:prstDash val="solid"/>
                </a:ln>
                <a:solidFill>
                  <a:srgbClr val="007F66"/>
                </a:solidFill>
                <a:effectLst/>
                <a:latin typeface="Narkisim" panose="020E0502050101010101" pitchFamily="34" charset="-79"/>
                <a:cs typeface="Narkisim" panose="020E0502050101010101" pitchFamily="34" charset="-79"/>
              </a:rPr>
              <a:t>Centro de </a:t>
            </a:r>
            <a:r>
              <a:rPr lang="es-ES" sz="4400" b="1" dirty="0" smtClean="0">
                <a:ln w="12700">
                  <a:noFill/>
                  <a:prstDash val="solid"/>
                </a:ln>
                <a:solidFill>
                  <a:srgbClr val="007F66"/>
                </a:solidFill>
                <a:effectLst/>
                <a:latin typeface="Narkisim" panose="020E0502050101010101" pitchFamily="34" charset="-79"/>
                <a:cs typeface="Narkisim" panose="020E0502050101010101" pitchFamily="34" charset="-79"/>
              </a:rPr>
              <a:t>Hemodiálisis</a:t>
            </a:r>
            <a:endParaRPr lang="es-ES" sz="4400" b="1" dirty="0">
              <a:ln w="12700">
                <a:noFill/>
                <a:prstDash val="solid"/>
              </a:ln>
              <a:solidFill>
                <a:srgbClr val="007F66"/>
              </a:solidFill>
              <a:effectLst/>
              <a:latin typeface="Narkisim" panose="020E0502050101010101" pitchFamily="34" charset="-79"/>
              <a:cs typeface="Narkisim" panose="020E0502050101010101" pitchFamily="34" charset="-79"/>
            </a:endParaRPr>
          </a:p>
          <a:p>
            <a:endParaRPr lang="es-ES" sz="4400" b="1" dirty="0">
              <a:ln w="12700">
                <a:solidFill>
                  <a:schemeClr val="tx2">
                    <a:satMod val="155000"/>
                  </a:schemeClr>
                </a:solidFill>
                <a:prstDash val="solid"/>
              </a:ln>
              <a:solidFill>
                <a:schemeClr val="bg2">
                  <a:tint val="85000"/>
                  <a:satMod val="155000"/>
                </a:schemeClr>
              </a:solidFill>
              <a:effectLst>
                <a:glow rad="63500">
                  <a:srgbClr val="008064"/>
                </a:glow>
                <a:outerShdw blurRad="41275" dist="20320" dir="1800000" algn="tl" rotWithShape="0">
                  <a:srgbClr val="000000">
                    <a:alpha val="40000"/>
                  </a:srgbClr>
                </a:outerShdw>
              </a:effectLst>
            </a:endParaRPr>
          </a:p>
        </p:txBody>
      </p:sp>
      <p:sp>
        <p:nvSpPr>
          <p:cNvPr id="18" name="16 Rectángulo"/>
          <p:cNvSpPr/>
          <p:nvPr/>
        </p:nvSpPr>
        <p:spPr>
          <a:xfrm>
            <a:off x="739701" y="1844231"/>
            <a:ext cx="7664599"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solidFill>
                  <a:srgbClr val="F7941F"/>
                </a:solidFill>
                <a:latin typeface="Narkisim" panose="020E0502050101010101" pitchFamily="34" charset="-79"/>
                <a:cs typeface="Narkisim" panose="020E0502050101010101" pitchFamily="34" charset="-79"/>
              </a:rPr>
              <a:t>Calidad y Calidez con el sol de Varadero.</a:t>
            </a:r>
            <a:endParaRPr lang="es-US" sz="3600" dirty="0">
              <a:ln w="12700">
                <a:noFill/>
                <a:prstDash val="solid"/>
              </a:ln>
              <a:solidFill>
                <a:srgbClr val="F7941F"/>
              </a:solidFill>
              <a:latin typeface="Narkisim" panose="020E0502050101010101" pitchFamily="34" charset="-79"/>
              <a:cs typeface="Narkisim" panose="020E0502050101010101" pitchFamily="34" charset="-79"/>
            </a:endParaRPr>
          </a:p>
        </p:txBody>
      </p:sp>
      <p:sp>
        <p:nvSpPr>
          <p:cNvPr id="19" name="9 Rectángulo"/>
          <p:cNvSpPr/>
          <p:nvPr/>
        </p:nvSpPr>
        <p:spPr>
          <a:xfrm>
            <a:off x="4781730" y="2519209"/>
            <a:ext cx="1553630" cy="646331"/>
          </a:xfrm>
          <a:prstGeom prst="rect">
            <a:avLst/>
          </a:prstGeom>
          <a:noFill/>
          <a:effectLst>
            <a:glow rad="63500">
              <a:srgbClr val="008064"/>
            </a:glow>
          </a:effectLst>
        </p:spPr>
        <p:txBody>
          <a:bodyPr wrap="none" lIns="91440" tIns="45720" rIns="91440" bIns="45720">
            <a:spAutoFit/>
          </a:bodyPr>
          <a:lstStyle/>
          <a:p>
            <a:pPr algn="ctr"/>
            <a:r>
              <a:rPr lang="es-ES" sz="3600" dirty="0">
                <a:ln w="12700">
                  <a:noFill/>
                  <a:prstDash val="solid"/>
                </a:ln>
                <a:effectLst/>
                <a:latin typeface="Narkisim" panose="020E0502050101010101" pitchFamily="34" charset="-79"/>
                <a:cs typeface="Narkisim" panose="020E0502050101010101" pitchFamily="34" charset="-79"/>
              </a:rPr>
              <a:t>Ofrece:</a:t>
            </a:r>
          </a:p>
        </p:txBody>
      </p:sp>
      <p:pic>
        <p:nvPicPr>
          <p:cNvPr id="20" name="Picture 2" descr="Marco3"/>
          <p:cNvPicPr>
            <a:picLocks noChangeAspect="1" noChangeArrowheads="1"/>
          </p:cNvPicPr>
          <p:nvPr/>
        </p:nvPicPr>
        <p:blipFill rotWithShape="1">
          <a:blip r:embed="rId5">
            <a:extLst>
              <a:ext uri="{28A0092B-C50C-407E-A947-70E740481C1C}">
                <a14:useLocalDpi xmlns:a14="http://schemas.microsoft.com/office/drawing/2010/main" val="0"/>
              </a:ext>
            </a:extLst>
          </a:blip>
          <a:srcRect b="81978"/>
          <a:stretch/>
        </p:blipFill>
        <p:spPr bwMode="auto">
          <a:xfrm>
            <a:off x="107504" y="1556792"/>
            <a:ext cx="8856984" cy="609924"/>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Tree>
    <p:extLst>
      <p:ext uri="{BB962C8B-B14F-4D97-AF65-F5344CB8AC3E}">
        <p14:creationId xmlns:p14="http://schemas.microsoft.com/office/powerpoint/2010/main" val="2743146492"/>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e Office">
  <a:themeElements>
    <a:clrScheme name="Oficin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cin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cin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366</TotalTime>
  <Words>808</Words>
  <Application>Microsoft Office PowerPoint</Application>
  <PresentationFormat>Presentación en pantalla (4:3)</PresentationFormat>
  <Paragraphs>159</Paragraphs>
  <Slides>21</Slides>
  <Notes>3</Notes>
  <HiddenSlides>0</HiddenSlides>
  <MMClips>1</MMClips>
  <ScaleCrop>false</ScaleCrop>
  <HeadingPairs>
    <vt:vector size="6" baseType="variant">
      <vt:variant>
        <vt:lpstr>Fuentes usadas</vt:lpstr>
      </vt:variant>
      <vt:variant>
        <vt:i4>5</vt:i4>
      </vt:variant>
      <vt:variant>
        <vt:lpstr>Tema</vt:lpstr>
      </vt:variant>
      <vt:variant>
        <vt:i4>1</vt:i4>
      </vt:variant>
      <vt:variant>
        <vt:lpstr>Títulos de diapositiva</vt:lpstr>
      </vt:variant>
      <vt:variant>
        <vt:i4>21</vt:i4>
      </vt:variant>
    </vt:vector>
  </HeadingPairs>
  <TitlesOfParts>
    <vt:vector size="27" baseType="lpstr">
      <vt:lpstr>Arial</vt:lpstr>
      <vt:lpstr>Calibri</vt:lpstr>
      <vt:lpstr>Narkisim</vt:lpstr>
      <vt:lpstr>Times New Roman</vt:lpstr>
      <vt:lpstr>Wingdings</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 de PowerPoint</dc:title>
  <dc:creator>Eduardo</dc:creator>
  <cp:lastModifiedBy>GRABACION</cp:lastModifiedBy>
  <cp:revision>70</cp:revision>
  <dcterms:created xsi:type="dcterms:W3CDTF">2017-04-28T01:34:43Z</dcterms:created>
  <dcterms:modified xsi:type="dcterms:W3CDTF">2017-04-28T19:05:49Z</dcterms:modified>
</cp:coreProperties>
</file>